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ilita One" charset="1" panose="02000000000000000000"/>
      <p:regular r:id="rId10"/>
    </p:embeddedFont>
    <p:embeddedFont>
      <p:font typeface="Open Sauce" charset="1" panose="00000500000000000000"/>
      <p:regular r:id="rId11"/>
    </p:embeddedFont>
    <p:embeddedFont>
      <p:font typeface="Open Sauce Bold" charset="1" panose="00000800000000000000"/>
      <p:regular r:id="rId12"/>
    </p:embeddedFont>
    <p:embeddedFont>
      <p:font typeface="Open Sauce Italics" charset="1" panose="00000500000000000000"/>
      <p:regular r:id="rId13"/>
    </p:embeddedFont>
    <p:embeddedFont>
      <p:font typeface="Open Sauce Bold Italics" charset="1" panose="00000800000000000000"/>
      <p:regular r:id="rId14"/>
    </p:embeddedFont>
    <p:embeddedFont>
      <p:font typeface="Open Sauce Light" charset="1" panose="00000400000000000000"/>
      <p:regular r:id="rId15"/>
    </p:embeddedFont>
    <p:embeddedFont>
      <p:font typeface="Open Sauce Light Italics" charset="1" panose="00000400000000000000"/>
      <p:regular r:id="rId16"/>
    </p:embeddedFont>
    <p:embeddedFont>
      <p:font typeface="Open Sauce Medium" charset="1" panose="00000600000000000000"/>
      <p:regular r:id="rId17"/>
    </p:embeddedFont>
    <p:embeddedFont>
      <p:font typeface="Open Sauce Medium Italics" charset="1" panose="00000600000000000000"/>
      <p:regular r:id="rId18"/>
    </p:embeddedFont>
    <p:embeddedFont>
      <p:font typeface="Open Sauce Semi-Bold" charset="1" panose="00000700000000000000"/>
      <p:regular r:id="rId19"/>
    </p:embeddedFont>
    <p:embeddedFont>
      <p:font typeface="Open Sauce Semi-Bold Italics" charset="1" panose="00000700000000000000"/>
      <p:regular r:id="rId20"/>
    </p:embeddedFont>
    <p:embeddedFont>
      <p:font typeface="Open Sauce Heavy" charset="1" panose="00000A00000000000000"/>
      <p:regular r:id="rId21"/>
    </p:embeddedFont>
    <p:embeddedFont>
      <p:font typeface="Open Sauce Heavy Italics" charset="1" panose="00000A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27" Target="slides/slide5.xml" Type="http://schemas.openxmlformats.org/officeDocument/2006/relationships/slide"/><Relationship Id="rId28" Target="slides/slide6.xml" Type="http://schemas.openxmlformats.org/officeDocument/2006/relationships/slide"/><Relationship Id="rId29" Target="slides/slide7.xml" Type="http://schemas.openxmlformats.org/officeDocument/2006/relationships/slide"/><Relationship Id="rId3" Target="viewProps.xml" Type="http://schemas.openxmlformats.org/officeDocument/2006/relationships/viewProps"/><Relationship Id="rId30" Target="slides/slide8.xml" Type="http://schemas.openxmlformats.org/officeDocument/2006/relationships/slide"/><Relationship Id="rId31" Target="slides/slide9.xml" Type="http://schemas.openxmlformats.org/officeDocument/2006/relationships/slide"/><Relationship Id="rId32" Target="slides/slide10.xml" Type="http://schemas.openxmlformats.org/officeDocument/2006/relationships/slide"/><Relationship Id="rId33" Target="slides/slide11.xml" Type="http://schemas.openxmlformats.org/officeDocument/2006/relationships/slide"/><Relationship Id="rId34"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588192" y="-1261853"/>
            <a:ext cx="9111615" cy="12810707"/>
          </a:xfrm>
          <a:custGeom>
            <a:avLst/>
            <a:gdLst/>
            <a:ahLst/>
            <a:cxnLst/>
            <a:rect r="r" b="b" t="t" l="l"/>
            <a:pathLst>
              <a:path h="12810707" w="9111615">
                <a:moveTo>
                  <a:pt x="0" y="0"/>
                </a:moveTo>
                <a:lnTo>
                  <a:pt x="9111616" y="0"/>
                </a:lnTo>
                <a:lnTo>
                  <a:pt x="9111616" y="12810706"/>
                </a:lnTo>
                <a:lnTo>
                  <a:pt x="0" y="128107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66738" y="4035021"/>
            <a:ext cx="8095484" cy="3489329"/>
          </a:xfrm>
          <a:prstGeom prst="rect">
            <a:avLst/>
          </a:prstGeom>
        </p:spPr>
        <p:txBody>
          <a:bodyPr anchor="t" rtlCol="false" tIns="0" lIns="0" bIns="0" rIns="0">
            <a:spAutoFit/>
          </a:bodyPr>
          <a:lstStyle/>
          <a:p>
            <a:pPr algn="ctr">
              <a:lnSpc>
                <a:spcPts val="13999"/>
              </a:lnSpc>
            </a:pPr>
            <a:r>
              <a:rPr lang="en-US" sz="9999">
                <a:solidFill>
                  <a:srgbClr val="16191B"/>
                </a:solidFill>
                <a:latin typeface="Lilita One"/>
              </a:rPr>
              <a:t>Kindergarten </a:t>
            </a:r>
          </a:p>
          <a:p>
            <a:pPr algn="ctr">
              <a:lnSpc>
                <a:spcPts val="13999"/>
              </a:lnSpc>
            </a:pPr>
            <a:r>
              <a:rPr lang="en-US" sz="9999">
                <a:solidFill>
                  <a:srgbClr val="16191B"/>
                </a:solidFill>
                <a:latin typeface="Lilita One"/>
              </a:rPr>
              <a:t>Syllabus</a:t>
            </a:r>
          </a:p>
        </p:txBody>
      </p:sp>
      <p:sp>
        <p:nvSpPr>
          <p:cNvPr name="TextBox 4" id="4"/>
          <p:cNvSpPr txBox="true"/>
          <p:nvPr/>
        </p:nvSpPr>
        <p:spPr>
          <a:xfrm rot="0">
            <a:off x="4952092" y="1280809"/>
            <a:ext cx="10324775" cy="712469"/>
          </a:xfrm>
          <a:prstGeom prst="rect">
            <a:avLst/>
          </a:prstGeom>
        </p:spPr>
        <p:txBody>
          <a:bodyPr anchor="t" rtlCol="false" tIns="0" lIns="0" bIns="0" rIns="0">
            <a:spAutoFit/>
          </a:bodyPr>
          <a:lstStyle/>
          <a:p>
            <a:pPr algn="ctr">
              <a:lnSpc>
                <a:spcPts val="5880"/>
              </a:lnSpc>
            </a:pPr>
            <a:r>
              <a:rPr lang="en-US" sz="4200">
                <a:solidFill>
                  <a:srgbClr val="16191B"/>
                </a:solidFill>
                <a:latin typeface="Open Sauce Bold"/>
              </a:rPr>
              <a:t>Inborden Elementary STEAM Academy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TextBox 2" id="2"/>
          <p:cNvSpPr txBox="true"/>
          <p:nvPr/>
        </p:nvSpPr>
        <p:spPr>
          <a:xfrm rot="0">
            <a:off x="2680126" y="709508"/>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Math</a:t>
            </a:r>
          </a:p>
        </p:txBody>
      </p:sp>
      <p:sp>
        <p:nvSpPr>
          <p:cNvPr name="Freeform 3" id="3"/>
          <p:cNvSpPr/>
          <p:nvPr/>
        </p:nvSpPr>
        <p:spPr>
          <a:xfrm flipH="false" flipV="false" rot="0">
            <a:off x="1028700" y="2004896"/>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0" y="2052521"/>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483451" y="2721485"/>
            <a:ext cx="1321099" cy="6230221"/>
          </a:xfrm>
          <a:custGeom>
            <a:avLst/>
            <a:gdLst/>
            <a:ahLst/>
            <a:cxnLst/>
            <a:rect r="r" b="b" t="t" l="l"/>
            <a:pathLst>
              <a:path h="6230221" w="1321099">
                <a:moveTo>
                  <a:pt x="0" y="0"/>
                </a:moveTo>
                <a:lnTo>
                  <a:pt x="1321098" y="0"/>
                </a:lnTo>
                <a:lnTo>
                  <a:pt x="1321098" y="6230221"/>
                </a:lnTo>
                <a:lnTo>
                  <a:pt x="0" y="6230221"/>
                </a:lnTo>
                <a:lnTo>
                  <a:pt x="0" y="0"/>
                </a:lnTo>
                <a:close/>
              </a:path>
            </a:pathLst>
          </a:custGeom>
          <a:blipFill>
            <a:blip r:embed="rId4"/>
            <a:stretch>
              <a:fillRect l="-14308" t="0" r="-14308" b="0"/>
            </a:stretch>
          </a:blipFill>
        </p:spPr>
      </p:sp>
      <p:sp>
        <p:nvSpPr>
          <p:cNvPr name="TextBox 6" id="6"/>
          <p:cNvSpPr txBox="true"/>
          <p:nvPr/>
        </p:nvSpPr>
        <p:spPr>
          <a:xfrm rot="0">
            <a:off x="1614962" y="3141378"/>
            <a:ext cx="15058075" cy="5317226"/>
          </a:xfrm>
          <a:prstGeom prst="rect">
            <a:avLst/>
          </a:prstGeom>
        </p:spPr>
        <p:txBody>
          <a:bodyPr anchor="t" rtlCol="false" tIns="0" lIns="0" bIns="0" rIns="0">
            <a:spAutoFit/>
          </a:bodyPr>
          <a:lstStyle/>
          <a:p>
            <a:pPr>
              <a:lnSpc>
                <a:spcPts val="4259"/>
              </a:lnSpc>
            </a:pPr>
            <a:r>
              <a:rPr lang="en-US" sz="3042" u="sng">
                <a:solidFill>
                  <a:srgbClr val="16191B"/>
                </a:solidFill>
                <a:latin typeface="Open Sauce Bold"/>
                <a:ea typeface="Open Sauce Bold"/>
              </a:rPr>
              <a:t>● Count to 100, starting at any number less than 100 </a:t>
            </a:r>
          </a:p>
          <a:p>
            <a:pPr>
              <a:lnSpc>
                <a:spcPts val="4259"/>
              </a:lnSpc>
            </a:pPr>
            <a:r>
              <a:rPr lang="en-US" sz="3042" u="sng">
                <a:solidFill>
                  <a:srgbClr val="16191B"/>
                </a:solidFill>
                <a:latin typeface="Open Sauce Bold"/>
                <a:ea typeface="Open Sauce Bold"/>
              </a:rPr>
              <a:t>● Read and write numbers, and represent a number of objects with a numeral, to 100 </a:t>
            </a:r>
          </a:p>
          <a:p>
            <a:pPr>
              <a:lnSpc>
                <a:spcPts val="4259"/>
              </a:lnSpc>
            </a:pPr>
            <a:r>
              <a:rPr lang="en-US" sz="3042" u="sng">
                <a:solidFill>
                  <a:srgbClr val="16191B"/>
                </a:solidFill>
                <a:latin typeface="Open Sauce Bold"/>
                <a:ea typeface="Open Sauce Bold"/>
              </a:rPr>
              <a:t>● Compare two-digit numbers based on the value of the tens and ones digits, recording the results of comparisons with the symbols with the symbols &lt;,&gt;, and = </a:t>
            </a:r>
          </a:p>
          <a:p>
            <a:pPr>
              <a:lnSpc>
                <a:spcPts val="4259"/>
              </a:lnSpc>
            </a:pPr>
            <a:r>
              <a:rPr lang="en-US" sz="3042" u="sng">
                <a:solidFill>
                  <a:srgbClr val="16191B"/>
                </a:solidFill>
                <a:latin typeface="Open Sauce Bold"/>
                <a:ea typeface="Open Sauce Bold"/>
              </a:rPr>
              <a:t>● Use concrete models and drawings, strategies based on place value, properties of operations, and explaining the reasoning used, add, within 100, in the following situations: a two-digit number and a one-digit number </a:t>
            </a:r>
          </a:p>
          <a:p>
            <a:pPr>
              <a:lnSpc>
                <a:spcPts val="4259"/>
              </a:lnSpc>
            </a:pPr>
            <a:r>
              <a:rPr lang="en-US" sz="3042" u="sng">
                <a:solidFill>
                  <a:srgbClr val="16191B"/>
                </a:solidFill>
                <a:latin typeface="Open Sauce Bold"/>
                <a:ea typeface="Open Sauce Bold"/>
              </a:rPr>
              <a:t>● A two-digit number and a multiple of 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TextBox 2" id="2"/>
          <p:cNvSpPr txBox="true"/>
          <p:nvPr/>
        </p:nvSpPr>
        <p:spPr>
          <a:xfrm rot="0">
            <a:off x="2680126" y="709508"/>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Science</a:t>
            </a:r>
          </a:p>
        </p:txBody>
      </p:sp>
      <p:sp>
        <p:nvSpPr>
          <p:cNvPr name="Freeform 3" id="3"/>
          <p:cNvSpPr/>
          <p:nvPr/>
        </p:nvSpPr>
        <p:spPr>
          <a:xfrm flipH="false" flipV="false" rot="0">
            <a:off x="1028700" y="2004896"/>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0" y="2052521"/>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483451" y="2721485"/>
            <a:ext cx="1321099" cy="6230221"/>
          </a:xfrm>
          <a:custGeom>
            <a:avLst/>
            <a:gdLst/>
            <a:ahLst/>
            <a:cxnLst/>
            <a:rect r="r" b="b" t="t" l="l"/>
            <a:pathLst>
              <a:path h="6230221" w="1321099">
                <a:moveTo>
                  <a:pt x="0" y="0"/>
                </a:moveTo>
                <a:lnTo>
                  <a:pt x="1321098" y="0"/>
                </a:lnTo>
                <a:lnTo>
                  <a:pt x="1321098" y="6230221"/>
                </a:lnTo>
                <a:lnTo>
                  <a:pt x="0" y="6230221"/>
                </a:lnTo>
                <a:lnTo>
                  <a:pt x="0" y="0"/>
                </a:lnTo>
                <a:close/>
              </a:path>
            </a:pathLst>
          </a:custGeom>
          <a:blipFill>
            <a:blip r:embed="rId4"/>
            <a:stretch>
              <a:fillRect l="-14308" t="0" r="-14308" b="0"/>
            </a:stretch>
          </a:blipFill>
        </p:spPr>
      </p:sp>
      <p:sp>
        <p:nvSpPr>
          <p:cNvPr name="TextBox 6" id="6"/>
          <p:cNvSpPr txBox="true"/>
          <p:nvPr/>
        </p:nvSpPr>
        <p:spPr>
          <a:xfrm rot="0">
            <a:off x="1442933" y="2909393"/>
            <a:ext cx="15864227" cy="6348907"/>
          </a:xfrm>
          <a:prstGeom prst="rect">
            <a:avLst/>
          </a:prstGeom>
        </p:spPr>
        <p:txBody>
          <a:bodyPr anchor="t" rtlCol="false" tIns="0" lIns="0" bIns="0" rIns="0">
            <a:spAutoFit/>
          </a:bodyPr>
          <a:lstStyle/>
          <a:p>
            <a:pPr>
              <a:lnSpc>
                <a:spcPts val="2540"/>
              </a:lnSpc>
            </a:pPr>
            <a:r>
              <a:rPr lang="en-US" sz="1814" u="sng">
                <a:solidFill>
                  <a:srgbClr val="16191B"/>
                </a:solidFill>
                <a:latin typeface="Open Sauce Bold"/>
                <a:ea typeface="Open Sauce Bold"/>
              </a:rPr>
              <a:t>● Understand change and observable patterns of weather  that occur from day to day and throughout the year.</a:t>
            </a:r>
          </a:p>
          <a:p>
            <a:pPr>
              <a:lnSpc>
                <a:spcPts val="2540"/>
              </a:lnSpc>
            </a:pPr>
            <a:r>
              <a:rPr lang="en-US" sz="1814" u="sng">
                <a:solidFill>
                  <a:srgbClr val="16191B"/>
                </a:solidFill>
                <a:latin typeface="Open Sauce Bold"/>
                <a:ea typeface="Open Sauce Bold"/>
              </a:rPr>
              <a:t>●Compare the relative position of various objects  observed in the classroom and outside using position words such as: in front of, behind, between, on top of, under, above, below and beside. </a:t>
            </a:r>
          </a:p>
          <a:p>
            <a:pPr>
              <a:lnSpc>
                <a:spcPts val="2540"/>
              </a:lnSpc>
            </a:pPr>
            <a:r>
              <a:rPr lang="en-US" sz="1814" u="sng">
                <a:solidFill>
                  <a:srgbClr val="16191B"/>
                </a:solidFill>
                <a:latin typeface="Open Sauce Bold"/>
                <a:ea typeface="Open Sauce Bold"/>
              </a:rPr>
              <a:t>●Infer that change is something that happens to many things in the environment based on observations made using one or more of their senses. </a:t>
            </a:r>
          </a:p>
          <a:p>
            <a:pPr>
              <a:lnSpc>
                <a:spcPts val="2540"/>
              </a:lnSpc>
            </a:pPr>
            <a:r>
              <a:rPr lang="en-US" sz="1814" u="sng">
                <a:solidFill>
                  <a:srgbClr val="16191B"/>
                </a:solidFill>
                <a:latin typeface="Open Sauce Bold"/>
                <a:ea typeface="Open Sauce Bold"/>
              </a:rPr>
              <a:t>● Give examples of different ways objects and organisms move (to include falling to the ground when dropped)  Straight , Zigzag, Round and round , Fast and slow, Back and forth </a:t>
            </a:r>
          </a:p>
          <a:p>
            <a:pPr>
              <a:lnSpc>
                <a:spcPts val="2540"/>
              </a:lnSpc>
            </a:pPr>
            <a:r>
              <a:rPr lang="en-US" sz="1814" u="sng">
                <a:solidFill>
                  <a:srgbClr val="16191B"/>
                </a:solidFill>
                <a:latin typeface="Open Sauce Bold"/>
                <a:ea typeface="Open Sauce Bold"/>
              </a:rPr>
              <a:t>●Summarize daily weather conditions noting changes that occur from day to day and throughout the year.</a:t>
            </a:r>
          </a:p>
          <a:p>
            <a:pPr>
              <a:lnSpc>
                <a:spcPts val="2540"/>
              </a:lnSpc>
            </a:pPr>
            <a:r>
              <a:rPr lang="en-US" sz="1814" u="sng">
                <a:solidFill>
                  <a:srgbClr val="16191B"/>
                </a:solidFill>
                <a:latin typeface="Open Sauce Bold"/>
                <a:ea typeface="Open Sauce Bold"/>
              </a:rPr>
              <a:t>●Compare weather patterns that occur from season to season.</a:t>
            </a:r>
          </a:p>
          <a:p>
            <a:pPr>
              <a:lnSpc>
                <a:spcPts val="2540"/>
              </a:lnSpc>
            </a:pPr>
            <a:r>
              <a:rPr lang="en-US" sz="1814" u="sng">
                <a:solidFill>
                  <a:srgbClr val="16191B"/>
                </a:solidFill>
                <a:latin typeface="Open Sauce Bold"/>
                <a:ea typeface="Open Sauce Bold"/>
              </a:rPr>
              <a:t>●Property of Matter Structures and Functions of Living Organisms Understand how objects are described based on their physical properties and how they are used.</a:t>
            </a:r>
          </a:p>
          <a:p>
            <a:pPr>
              <a:lnSpc>
                <a:spcPts val="2540"/>
              </a:lnSpc>
            </a:pPr>
            <a:r>
              <a:rPr lang="en-US" sz="1814" u="sng">
                <a:solidFill>
                  <a:srgbClr val="16191B"/>
                </a:solidFill>
                <a:latin typeface="Open Sauce Bold"/>
                <a:ea typeface="Open Sauce Bold"/>
              </a:rPr>
              <a:t>●Compare characteristics of animals that make them alike and different from other animals and nonliving things.</a:t>
            </a:r>
          </a:p>
          <a:p>
            <a:pPr>
              <a:lnSpc>
                <a:spcPts val="2540"/>
              </a:lnSpc>
            </a:pPr>
            <a:r>
              <a:rPr lang="en-US" sz="1814" u="sng">
                <a:solidFill>
                  <a:srgbClr val="16191B"/>
                </a:solidFill>
                <a:latin typeface="Open Sauce Bold"/>
                <a:ea typeface="Open Sauce Bold"/>
              </a:rPr>
              <a:t>●Classify objects by observable physical properties (including size, color, shape, texture, weight and flexibility). </a:t>
            </a:r>
          </a:p>
          <a:p>
            <a:pPr>
              <a:lnSpc>
                <a:spcPts val="2540"/>
              </a:lnSpc>
            </a:pPr>
            <a:r>
              <a:rPr lang="en-US" sz="1814" u="sng">
                <a:solidFill>
                  <a:srgbClr val="16191B"/>
                </a:solidFill>
                <a:latin typeface="Open Sauce Bold"/>
                <a:ea typeface="Open Sauce Bold"/>
              </a:rPr>
              <a:t>●Compare different types of the same animal (i.e. different  types of dogs, different types of cats, etc.) to determine individual differences within a particular type of animal.</a:t>
            </a:r>
          </a:p>
          <a:p>
            <a:pPr>
              <a:lnSpc>
                <a:spcPts val="2540"/>
              </a:lnSpc>
            </a:pPr>
            <a:r>
              <a:rPr lang="en-US" sz="1814" u="sng">
                <a:solidFill>
                  <a:srgbClr val="16191B"/>
                </a:solidFill>
                <a:latin typeface="Open Sauce Bold"/>
                <a:ea typeface="Open Sauce Bold"/>
              </a:rPr>
              <a:t>●Compare the observable physical properties of different kinds of materials (clay, wood, cloth, paper, etc) from which objects are made and how they are used.</a:t>
            </a:r>
          </a:p>
          <a:p>
            <a:pPr>
              <a:lnSpc>
                <a:spcPts val="2540"/>
              </a:lnSpc>
            </a:pPr>
            <a:r>
              <a:rPr lang="en-US" sz="1814" u="sng">
                <a:solidFill>
                  <a:srgbClr val="16191B"/>
                </a:solidFill>
                <a:latin typeface="Open Sauce Bold"/>
                <a:ea typeface="Open Sauce Bold"/>
              </a:rPr>
              <a:t>●Compare characteristics of living and nonliving things in terms of their:  Structure - Growth - Movement - Basic needs - Changes </a:t>
            </a:r>
          </a:p>
          <a:p>
            <a:pPr>
              <a:lnSpc>
                <a:spcPts val="2540"/>
              </a:lnSpc>
            </a:pPr>
          </a:p>
          <a:p>
            <a:pPr>
              <a:lnSpc>
                <a:spcPts val="254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TextBox 2" id="2"/>
          <p:cNvSpPr txBox="true"/>
          <p:nvPr/>
        </p:nvSpPr>
        <p:spPr>
          <a:xfrm rot="0">
            <a:off x="2680126" y="709508"/>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Social Studies</a:t>
            </a:r>
          </a:p>
        </p:txBody>
      </p:sp>
      <p:sp>
        <p:nvSpPr>
          <p:cNvPr name="Freeform 3" id="3"/>
          <p:cNvSpPr/>
          <p:nvPr/>
        </p:nvSpPr>
        <p:spPr>
          <a:xfrm flipH="false" flipV="false" rot="0">
            <a:off x="1028700" y="2004896"/>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0" y="2052521"/>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483451" y="2721485"/>
            <a:ext cx="1321099" cy="6230221"/>
          </a:xfrm>
          <a:custGeom>
            <a:avLst/>
            <a:gdLst/>
            <a:ahLst/>
            <a:cxnLst/>
            <a:rect r="r" b="b" t="t" l="l"/>
            <a:pathLst>
              <a:path h="6230221" w="1321099">
                <a:moveTo>
                  <a:pt x="0" y="0"/>
                </a:moveTo>
                <a:lnTo>
                  <a:pt x="1321098" y="0"/>
                </a:lnTo>
                <a:lnTo>
                  <a:pt x="1321098" y="6230221"/>
                </a:lnTo>
                <a:lnTo>
                  <a:pt x="0" y="6230221"/>
                </a:lnTo>
                <a:lnTo>
                  <a:pt x="0" y="0"/>
                </a:lnTo>
                <a:close/>
              </a:path>
            </a:pathLst>
          </a:custGeom>
          <a:blipFill>
            <a:blip r:embed="rId4"/>
            <a:stretch>
              <a:fillRect l="-14308" t="0" r="-14308" b="0"/>
            </a:stretch>
          </a:blipFill>
        </p:spPr>
      </p:sp>
      <p:sp>
        <p:nvSpPr>
          <p:cNvPr name="TextBox 6" id="6"/>
          <p:cNvSpPr txBox="true"/>
          <p:nvPr/>
        </p:nvSpPr>
        <p:spPr>
          <a:xfrm rot="0">
            <a:off x="1722265" y="3021318"/>
            <a:ext cx="15537035" cy="5930388"/>
          </a:xfrm>
          <a:prstGeom prst="rect">
            <a:avLst/>
          </a:prstGeom>
        </p:spPr>
        <p:txBody>
          <a:bodyPr anchor="t" rtlCol="false" tIns="0" lIns="0" bIns="0" rIns="0">
            <a:spAutoFit/>
          </a:bodyPr>
          <a:lstStyle/>
          <a:p>
            <a:pPr>
              <a:lnSpc>
                <a:spcPts val="3954"/>
              </a:lnSpc>
            </a:pPr>
            <a:r>
              <a:rPr lang="en-US" sz="2824" u="sng">
                <a:solidFill>
                  <a:srgbClr val="16191B"/>
                </a:solidFill>
                <a:latin typeface="Open Sauce Bold"/>
                <a:ea typeface="Open Sauce Bold"/>
              </a:rPr>
              <a:t>● Identify inquiry as a process to answer questions and solve issues.</a:t>
            </a:r>
          </a:p>
          <a:p>
            <a:pPr>
              <a:lnSpc>
                <a:spcPts val="3954"/>
              </a:lnSpc>
            </a:pPr>
            <a:r>
              <a:rPr lang="en-US" sz="2824" u="sng">
                <a:solidFill>
                  <a:srgbClr val="16191B"/>
                </a:solidFill>
                <a:latin typeface="Open Sauce Bold"/>
                <a:ea typeface="Open Sauce Bold"/>
              </a:rPr>
              <a:t>●Recognize a compelling question with prompting and support.</a:t>
            </a:r>
          </a:p>
          <a:p>
            <a:pPr>
              <a:lnSpc>
                <a:spcPts val="3954"/>
              </a:lnSpc>
            </a:pPr>
            <a:r>
              <a:rPr lang="en-US" sz="2824" u="sng">
                <a:solidFill>
                  <a:srgbClr val="16191B"/>
                </a:solidFill>
                <a:latin typeface="Open Sauce Bold"/>
                <a:ea typeface="Open Sauce Bold"/>
              </a:rPr>
              <a:t>●Explain why or how a compelling question is important to a topic or issue.</a:t>
            </a:r>
          </a:p>
          <a:p>
            <a:pPr>
              <a:lnSpc>
                <a:spcPts val="3954"/>
              </a:lnSpc>
            </a:pPr>
            <a:r>
              <a:rPr lang="en-US" sz="2824" u="sng">
                <a:solidFill>
                  <a:srgbClr val="16191B"/>
                </a:solidFill>
                <a:latin typeface="Open Sauce Bold"/>
                <a:ea typeface="Open Sauce Bold"/>
              </a:rPr>
              <a:t>● Identify what questions are needed to support the compelling question.</a:t>
            </a:r>
          </a:p>
          <a:p>
            <a:pPr>
              <a:lnSpc>
                <a:spcPts val="3954"/>
              </a:lnSpc>
            </a:pPr>
            <a:r>
              <a:rPr lang="en-US" sz="2824" u="sng">
                <a:solidFill>
                  <a:srgbClr val="16191B"/>
                </a:solidFill>
                <a:latin typeface="Open Sauce Bold"/>
                <a:ea typeface="Open Sauce Bold"/>
              </a:rPr>
              <a:t>●Recognize how supporting questions connect to compelling questions.</a:t>
            </a:r>
          </a:p>
          <a:p>
            <a:pPr>
              <a:lnSpc>
                <a:spcPts val="3954"/>
              </a:lnSpc>
            </a:pPr>
            <a:r>
              <a:rPr lang="en-US" sz="2824" u="sng">
                <a:solidFill>
                  <a:srgbClr val="16191B"/>
                </a:solidFill>
                <a:latin typeface="Open Sauce Bold"/>
                <a:ea typeface="Open Sauce Bold"/>
              </a:rPr>
              <a:t>●Demonstrate an understanding of facts, opinions, and other details in sources.</a:t>
            </a:r>
          </a:p>
          <a:p>
            <a:pPr>
              <a:lnSpc>
                <a:spcPts val="3954"/>
              </a:lnSpc>
            </a:pPr>
            <a:r>
              <a:rPr lang="en-US" sz="2824" u="sng">
                <a:solidFill>
                  <a:srgbClr val="16191B"/>
                </a:solidFill>
                <a:latin typeface="Open Sauce Bold"/>
                <a:ea typeface="Open Sauce Bold"/>
              </a:rPr>
              <a:t>●Identify the information surrounding a primary or secondary source including who created it, when they created it, where they created it, and why they created it.</a:t>
            </a:r>
          </a:p>
          <a:p>
            <a:pPr>
              <a:lnSpc>
                <a:spcPts val="3954"/>
              </a:lnSpc>
            </a:pPr>
            <a:r>
              <a:rPr lang="en-US" sz="2824" u="sng">
                <a:solidFill>
                  <a:srgbClr val="16191B"/>
                </a:solidFill>
                <a:latin typeface="Open Sauce Bold"/>
                <a:ea typeface="Open Sauce Bold"/>
              </a:rPr>
              <a:t>●Construct responses to compelling questions using information from sources.</a:t>
            </a:r>
          </a:p>
          <a:p>
            <a:pPr>
              <a:lnSpc>
                <a:spcPts val="3954"/>
              </a:lnSpc>
            </a:pPr>
            <a:r>
              <a:rPr lang="en-US" sz="2824" u="sng">
                <a:solidFill>
                  <a:srgbClr val="16191B"/>
                </a:solidFill>
                <a:latin typeface="Open Sauce Bold"/>
                <a:ea typeface="Open Sauce Bold"/>
              </a:rPr>
              <a:t>●Identify problems related to the compelling question that students think are important.</a:t>
            </a:r>
          </a:p>
          <a:p>
            <a:pPr>
              <a:lnSpc>
                <a:spcPts val="3954"/>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777564"/>
            <a:ext cx="5247095" cy="6101273"/>
          </a:xfrm>
          <a:custGeom>
            <a:avLst/>
            <a:gdLst/>
            <a:ahLst/>
            <a:cxnLst/>
            <a:rect r="r" b="b" t="t" l="l"/>
            <a:pathLst>
              <a:path h="6101273" w="5247095">
                <a:moveTo>
                  <a:pt x="0" y="0"/>
                </a:moveTo>
                <a:lnTo>
                  <a:pt x="5247095" y="0"/>
                </a:lnTo>
                <a:lnTo>
                  <a:pt x="5247095" y="6101274"/>
                </a:lnTo>
                <a:lnTo>
                  <a:pt x="0" y="61012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12205" y="2777564"/>
            <a:ext cx="5247095" cy="6101273"/>
          </a:xfrm>
          <a:custGeom>
            <a:avLst/>
            <a:gdLst/>
            <a:ahLst/>
            <a:cxnLst/>
            <a:rect r="r" b="b" t="t" l="l"/>
            <a:pathLst>
              <a:path h="6101273" w="5247095">
                <a:moveTo>
                  <a:pt x="0" y="0"/>
                </a:moveTo>
                <a:lnTo>
                  <a:pt x="5247095" y="0"/>
                </a:lnTo>
                <a:lnTo>
                  <a:pt x="5247095" y="6101274"/>
                </a:lnTo>
                <a:lnTo>
                  <a:pt x="0" y="61012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520452" y="2777564"/>
            <a:ext cx="5247095" cy="6101273"/>
          </a:xfrm>
          <a:custGeom>
            <a:avLst/>
            <a:gdLst/>
            <a:ahLst/>
            <a:cxnLst/>
            <a:rect r="r" b="b" t="t" l="l"/>
            <a:pathLst>
              <a:path h="6101273" w="5247095">
                <a:moveTo>
                  <a:pt x="0" y="0"/>
                </a:moveTo>
                <a:lnTo>
                  <a:pt x="5247096" y="0"/>
                </a:lnTo>
                <a:lnTo>
                  <a:pt x="5247096" y="6101274"/>
                </a:lnTo>
                <a:lnTo>
                  <a:pt x="0" y="61012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680126" y="304806"/>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Teachers</a:t>
            </a:r>
          </a:p>
        </p:txBody>
      </p:sp>
      <p:sp>
        <p:nvSpPr>
          <p:cNvPr name="TextBox 6" id="6"/>
          <p:cNvSpPr txBox="true"/>
          <p:nvPr/>
        </p:nvSpPr>
        <p:spPr>
          <a:xfrm rot="0">
            <a:off x="1407106" y="4496069"/>
            <a:ext cx="4490284" cy="4382769"/>
          </a:xfrm>
          <a:prstGeom prst="rect">
            <a:avLst/>
          </a:prstGeom>
        </p:spPr>
        <p:txBody>
          <a:bodyPr anchor="t" rtlCol="false" tIns="0" lIns="0" bIns="0" rIns="0">
            <a:spAutoFit/>
          </a:bodyPr>
          <a:lstStyle/>
          <a:p>
            <a:pPr algn="ctr">
              <a:lnSpc>
                <a:spcPts val="4900"/>
              </a:lnSpc>
            </a:pPr>
            <a:r>
              <a:rPr lang="en-US" sz="3500">
                <a:solidFill>
                  <a:srgbClr val="16191B"/>
                </a:solidFill>
                <a:latin typeface="Open Sauce Bold"/>
              </a:rPr>
              <a:t>Kristina Caburnay</a:t>
            </a:r>
          </a:p>
          <a:p>
            <a:pPr>
              <a:lnSpc>
                <a:spcPts val="3360"/>
              </a:lnSpc>
            </a:pPr>
            <a:r>
              <a:rPr lang="en-US" sz="2400">
                <a:solidFill>
                  <a:srgbClr val="16191B"/>
                </a:solidFill>
                <a:latin typeface="Open Sauce Bold"/>
              </a:rPr>
              <a:t>Email: caburnayk@in.halifax.k12.nc.us</a:t>
            </a:r>
          </a:p>
          <a:p>
            <a:pPr>
              <a:lnSpc>
                <a:spcPts val="3360"/>
              </a:lnSpc>
            </a:pPr>
          </a:p>
          <a:p>
            <a:pPr>
              <a:lnSpc>
                <a:spcPts val="3360"/>
              </a:lnSpc>
            </a:pPr>
            <a:r>
              <a:rPr lang="en-US" sz="2400">
                <a:solidFill>
                  <a:srgbClr val="16191B"/>
                </a:solidFill>
                <a:latin typeface="Open Sauce Bold"/>
              </a:rPr>
              <a:t>Cell No.: (252) 532-5288</a:t>
            </a:r>
          </a:p>
          <a:p>
            <a:pPr>
              <a:lnSpc>
                <a:spcPts val="3360"/>
              </a:lnSpc>
            </a:pPr>
          </a:p>
          <a:p>
            <a:pPr>
              <a:lnSpc>
                <a:spcPts val="3360"/>
              </a:lnSpc>
            </a:pPr>
            <a:r>
              <a:rPr lang="en-US" sz="2400">
                <a:solidFill>
                  <a:srgbClr val="16191B"/>
                </a:solidFill>
                <a:latin typeface="Open Sauce Bold"/>
              </a:rPr>
              <a:t>Office Hours: 3:30 - 4:00 PM</a:t>
            </a:r>
          </a:p>
          <a:p>
            <a:pPr>
              <a:lnSpc>
                <a:spcPts val="3360"/>
              </a:lnSpc>
            </a:pPr>
          </a:p>
          <a:p>
            <a:pPr>
              <a:lnSpc>
                <a:spcPts val="3360"/>
              </a:lnSpc>
            </a:pPr>
          </a:p>
        </p:txBody>
      </p:sp>
      <p:sp>
        <p:nvSpPr>
          <p:cNvPr name="TextBox 7" id="7"/>
          <p:cNvSpPr txBox="true"/>
          <p:nvPr/>
        </p:nvSpPr>
        <p:spPr>
          <a:xfrm rot="0">
            <a:off x="6898858" y="4496069"/>
            <a:ext cx="4490284" cy="3963669"/>
          </a:xfrm>
          <a:prstGeom prst="rect">
            <a:avLst/>
          </a:prstGeom>
        </p:spPr>
        <p:txBody>
          <a:bodyPr anchor="t" rtlCol="false" tIns="0" lIns="0" bIns="0" rIns="0">
            <a:spAutoFit/>
          </a:bodyPr>
          <a:lstStyle/>
          <a:p>
            <a:pPr algn="ctr">
              <a:lnSpc>
                <a:spcPts val="4900"/>
              </a:lnSpc>
            </a:pPr>
            <a:r>
              <a:rPr lang="en-US" sz="3500">
                <a:solidFill>
                  <a:srgbClr val="16191B"/>
                </a:solidFill>
                <a:latin typeface="Open Sauce Bold"/>
              </a:rPr>
              <a:t>Rashonda Odom</a:t>
            </a:r>
          </a:p>
          <a:p>
            <a:pPr>
              <a:lnSpc>
                <a:spcPts val="3360"/>
              </a:lnSpc>
            </a:pPr>
            <a:r>
              <a:rPr lang="en-US" sz="2400">
                <a:solidFill>
                  <a:srgbClr val="16191B"/>
                </a:solidFill>
                <a:latin typeface="Open Sauce Bold"/>
              </a:rPr>
              <a:t>Email: odomr@in.halifax.k12.nc.us</a:t>
            </a:r>
          </a:p>
          <a:p>
            <a:pPr>
              <a:lnSpc>
                <a:spcPts val="3360"/>
              </a:lnSpc>
            </a:pPr>
          </a:p>
          <a:p>
            <a:pPr>
              <a:lnSpc>
                <a:spcPts val="3360"/>
              </a:lnSpc>
            </a:pPr>
            <a:r>
              <a:rPr lang="en-US" sz="2400">
                <a:solidFill>
                  <a:srgbClr val="16191B"/>
                </a:solidFill>
                <a:latin typeface="Open Sauce Bold"/>
              </a:rPr>
              <a:t>Cell No.: (252) 450-5182</a:t>
            </a:r>
          </a:p>
          <a:p>
            <a:pPr>
              <a:lnSpc>
                <a:spcPts val="3360"/>
              </a:lnSpc>
            </a:pPr>
          </a:p>
          <a:p>
            <a:pPr>
              <a:lnSpc>
                <a:spcPts val="3360"/>
              </a:lnSpc>
            </a:pPr>
            <a:r>
              <a:rPr lang="en-US" sz="2400">
                <a:solidFill>
                  <a:srgbClr val="16191B"/>
                </a:solidFill>
                <a:latin typeface="Open Sauce Bold"/>
              </a:rPr>
              <a:t>Office Hours: 3:30 - 4:00 PM</a:t>
            </a:r>
          </a:p>
          <a:p>
            <a:pPr>
              <a:lnSpc>
                <a:spcPts val="3360"/>
              </a:lnSpc>
            </a:pPr>
          </a:p>
          <a:p>
            <a:pPr>
              <a:lnSpc>
                <a:spcPts val="3360"/>
              </a:lnSpc>
            </a:pPr>
          </a:p>
        </p:txBody>
      </p:sp>
      <p:sp>
        <p:nvSpPr>
          <p:cNvPr name="TextBox 8" id="8"/>
          <p:cNvSpPr txBox="true"/>
          <p:nvPr/>
        </p:nvSpPr>
        <p:spPr>
          <a:xfrm rot="0">
            <a:off x="12386673" y="4496069"/>
            <a:ext cx="4490284" cy="3963669"/>
          </a:xfrm>
          <a:prstGeom prst="rect">
            <a:avLst/>
          </a:prstGeom>
        </p:spPr>
        <p:txBody>
          <a:bodyPr anchor="t" rtlCol="false" tIns="0" lIns="0" bIns="0" rIns="0">
            <a:spAutoFit/>
          </a:bodyPr>
          <a:lstStyle/>
          <a:p>
            <a:pPr algn="ctr">
              <a:lnSpc>
                <a:spcPts val="4900"/>
              </a:lnSpc>
            </a:pPr>
            <a:r>
              <a:rPr lang="en-US" sz="3500">
                <a:solidFill>
                  <a:srgbClr val="16191B"/>
                </a:solidFill>
                <a:latin typeface="Open Sauce Bold"/>
              </a:rPr>
              <a:t>Wilma Bryant</a:t>
            </a:r>
          </a:p>
          <a:p>
            <a:pPr>
              <a:lnSpc>
                <a:spcPts val="3360"/>
              </a:lnSpc>
            </a:pPr>
            <a:r>
              <a:rPr lang="en-US" sz="2400">
                <a:solidFill>
                  <a:srgbClr val="16191B"/>
                </a:solidFill>
                <a:latin typeface="Open Sauce Bold"/>
              </a:rPr>
              <a:t>Email: bryantw@in.halifax.k12.nc.us</a:t>
            </a:r>
          </a:p>
          <a:p>
            <a:pPr>
              <a:lnSpc>
                <a:spcPts val="3360"/>
              </a:lnSpc>
            </a:pPr>
          </a:p>
          <a:p>
            <a:pPr>
              <a:lnSpc>
                <a:spcPts val="3360"/>
              </a:lnSpc>
            </a:pPr>
            <a:r>
              <a:rPr lang="en-US" sz="2400">
                <a:solidFill>
                  <a:srgbClr val="16191B"/>
                </a:solidFill>
                <a:latin typeface="Open Sauce Bold"/>
              </a:rPr>
              <a:t>Cell No.: (252) 567-2119</a:t>
            </a:r>
          </a:p>
          <a:p>
            <a:pPr>
              <a:lnSpc>
                <a:spcPts val="3360"/>
              </a:lnSpc>
            </a:pPr>
          </a:p>
          <a:p>
            <a:pPr>
              <a:lnSpc>
                <a:spcPts val="3360"/>
              </a:lnSpc>
            </a:pPr>
            <a:r>
              <a:rPr lang="en-US" sz="2400">
                <a:solidFill>
                  <a:srgbClr val="16191B"/>
                </a:solidFill>
                <a:latin typeface="Open Sauce Bold"/>
              </a:rPr>
              <a:t>Office Hours: 3:30 - 4:00 PM</a:t>
            </a:r>
          </a:p>
          <a:p>
            <a:pPr>
              <a:lnSpc>
                <a:spcPts val="3360"/>
              </a:lnSpc>
            </a:pPr>
          </a:p>
          <a:p>
            <a:pPr>
              <a:lnSpc>
                <a:spcPts val="336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0">
            <a:off x="0" y="57150"/>
            <a:ext cx="18288000" cy="10172700"/>
          </a:xfrm>
          <a:custGeom>
            <a:avLst/>
            <a:gdLst/>
            <a:ahLst/>
            <a:cxnLst/>
            <a:rect r="r" b="b" t="t" l="l"/>
            <a:pathLst>
              <a:path h="10172700" w="18288000">
                <a:moveTo>
                  <a:pt x="0" y="0"/>
                </a:moveTo>
                <a:lnTo>
                  <a:pt x="18288000" y="0"/>
                </a:lnTo>
                <a:lnTo>
                  <a:pt x="18288000" y="10172700"/>
                </a:lnTo>
                <a:lnTo>
                  <a:pt x="0" y="10172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30029" y="1793215"/>
            <a:ext cx="11822183" cy="6595795"/>
          </a:xfrm>
          <a:prstGeom prst="rect">
            <a:avLst/>
          </a:prstGeom>
        </p:spPr>
        <p:txBody>
          <a:bodyPr anchor="t" rtlCol="false" tIns="0" lIns="0" bIns="0" rIns="0">
            <a:spAutoFit/>
          </a:bodyPr>
          <a:lstStyle/>
          <a:p>
            <a:pPr algn="ctr">
              <a:lnSpc>
                <a:spcPts val="6505"/>
              </a:lnSpc>
            </a:pPr>
            <a:r>
              <a:rPr lang="en-US" sz="4646">
                <a:solidFill>
                  <a:srgbClr val="16191B"/>
                </a:solidFill>
                <a:latin typeface="Lilita One"/>
              </a:rPr>
              <a:t>Welcome to Kindergarten! We are so excited to have your child in class this year. We look forward to getting to know your child and helping him/her grow academically and socially throughout Kindergarten. We are confident that we will have a great year and work together to provide your child with the best education possible.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0">
            <a:off x="324409" y="2004896"/>
            <a:ext cx="5750323" cy="7419772"/>
          </a:xfrm>
          <a:custGeom>
            <a:avLst/>
            <a:gdLst/>
            <a:ahLst/>
            <a:cxnLst/>
            <a:rect r="r" b="b" t="t" l="l"/>
            <a:pathLst>
              <a:path h="7419772" w="5750323">
                <a:moveTo>
                  <a:pt x="0" y="0"/>
                </a:moveTo>
                <a:lnTo>
                  <a:pt x="5750323" y="0"/>
                </a:lnTo>
                <a:lnTo>
                  <a:pt x="5750323" y="7419772"/>
                </a:lnTo>
                <a:lnTo>
                  <a:pt x="0" y="74197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216563" y="2014081"/>
            <a:ext cx="5743205" cy="7410587"/>
          </a:xfrm>
          <a:custGeom>
            <a:avLst/>
            <a:gdLst/>
            <a:ahLst/>
            <a:cxnLst/>
            <a:rect r="r" b="b" t="t" l="l"/>
            <a:pathLst>
              <a:path h="7410587" w="5743205">
                <a:moveTo>
                  <a:pt x="5743205" y="0"/>
                </a:moveTo>
                <a:lnTo>
                  <a:pt x="0" y="0"/>
                </a:lnTo>
                <a:lnTo>
                  <a:pt x="0" y="7410587"/>
                </a:lnTo>
                <a:lnTo>
                  <a:pt x="5743205" y="7410587"/>
                </a:lnTo>
                <a:lnTo>
                  <a:pt x="574320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680126" y="709508"/>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Supply List:</a:t>
            </a:r>
          </a:p>
        </p:txBody>
      </p:sp>
      <p:sp>
        <p:nvSpPr>
          <p:cNvPr name="Freeform 5" id="5"/>
          <p:cNvSpPr/>
          <p:nvPr/>
        </p:nvSpPr>
        <p:spPr>
          <a:xfrm flipH="false" flipV="false" rot="0">
            <a:off x="6576262" y="3086100"/>
            <a:ext cx="5135476" cy="4114800"/>
          </a:xfrm>
          <a:custGeom>
            <a:avLst/>
            <a:gdLst/>
            <a:ahLst/>
            <a:cxnLst/>
            <a:rect r="r" b="b" t="t" l="l"/>
            <a:pathLst>
              <a:path h="4114800" w="5135476">
                <a:moveTo>
                  <a:pt x="0" y="0"/>
                </a:moveTo>
                <a:lnTo>
                  <a:pt x="5135476" y="0"/>
                </a:lnTo>
                <a:lnTo>
                  <a:pt x="51354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379159" y="3300525"/>
            <a:ext cx="4492253" cy="5595606"/>
          </a:xfrm>
          <a:prstGeom prst="rect">
            <a:avLst/>
          </a:prstGeom>
        </p:spPr>
        <p:txBody>
          <a:bodyPr anchor="t" rtlCol="false" tIns="0" lIns="0" bIns="0" rIns="0">
            <a:spAutoFit/>
          </a:bodyPr>
          <a:lstStyle/>
          <a:p>
            <a:pPr>
              <a:lnSpc>
                <a:spcPts val="4480"/>
              </a:lnSpc>
            </a:pPr>
            <a:r>
              <a:rPr lang="en-US" sz="3200" u="sng">
                <a:solidFill>
                  <a:srgbClr val="16191B"/>
                </a:solidFill>
                <a:latin typeface="Open Sauce Bold"/>
                <a:ea typeface="Open Sauce Bold"/>
              </a:rPr>
              <a:t>● pocket folder (for communication between home and school) (2) </a:t>
            </a:r>
          </a:p>
          <a:p>
            <a:pPr>
              <a:lnSpc>
                <a:spcPts val="4480"/>
              </a:lnSpc>
            </a:pPr>
            <a:r>
              <a:rPr lang="en-US" sz="3200" u="sng">
                <a:solidFill>
                  <a:srgbClr val="16191B"/>
                </a:solidFill>
                <a:latin typeface="Open Sauce Bold"/>
                <a:ea typeface="Open Sauce Bold"/>
              </a:rPr>
              <a:t>● one pair black socks (used to erase student white boards) ● scissors</a:t>
            </a:r>
          </a:p>
          <a:p>
            <a:pPr>
              <a:lnSpc>
                <a:spcPts val="4480"/>
              </a:lnSpc>
            </a:pPr>
            <a:r>
              <a:rPr lang="en-US" sz="3200" u="sng">
                <a:solidFill>
                  <a:srgbClr val="16191B"/>
                </a:solidFill>
                <a:latin typeface="Open Sauce Bold"/>
                <a:ea typeface="Open Sauce Bold"/>
              </a:rPr>
              <a:t>● highlighters</a:t>
            </a:r>
          </a:p>
          <a:p>
            <a:pPr>
              <a:lnSpc>
                <a:spcPts val="4480"/>
              </a:lnSpc>
            </a:pPr>
            <a:r>
              <a:rPr lang="en-US" sz="3200" u="sng">
                <a:solidFill>
                  <a:srgbClr val="16191B"/>
                </a:solidFill>
                <a:latin typeface="Open Sauce Bold"/>
                <a:ea typeface="Open Sauce Bold"/>
              </a:rPr>
              <a:t>● pencils</a:t>
            </a:r>
          </a:p>
        </p:txBody>
      </p:sp>
      <p:sp>
        <p:nvSpPr>
          <p:cNvPr name="TextBox 7" id="7"/>
          <p:cNvSpPr txBox="true"/>
          <p:nvPr/>
        </p:nvSpPr>
        <p:spPr>
          <a:xfrm rot="0">
            <a:off x="7337266" y="4012354"/>
            <a:ext cx="4127466" cy="3347706"/>
          </a:xfrm>
          <a:prstGeom prst="rect">
            <a:avLst/>
          </a:prstGeom>
        </p:spPr>
        <p:txBody>
          <a:bodyPr anchor="t" rtlCol="false" tIns="0" lIns="0" bIns="0" rIns="0">
            <a:spAutoFit/>
          </a:bodyPr>
          <a:lstStyle/>
          <a:p>
            <a:pPr algn="just">
              <a:lnSpc>
                <a:spcPts val="4480"/>
              </a:lnSpc>
            </a:pPr>
            <a:r>
              <a:rPr lang="en-US" sz="3200" u="sng">
                <a:solidFill>
                  <a:srgbClr val="16191B"/>
                </a:solidFill>
                <a:latin typeface="Open Sauce Bold"/>
                <a:ea typeface="Open Sauce Bold"/>
              </a:rPr>
              <a:t>● crayons/colored pencils </a:t>
            </a:r>
          </a:p>
          <a:p>
            <a:pPr algn="just">
              <a:lnSpc>
                <a:spcPts val="4480"/>
              </a:lnSpc>
            </a:pPr>
            <a:r>
              <a:rPr lang="en-US" sz="3200" u="sng">
                <a:solidFill>
                  <a:srgbClr val="16191B"/>
                </a:solidFill>
                <a:latin typeface="Open Sauce Bold"/>
                <a:ea typeface="Open Sauce Bold"/>
              </a:rPr>
              <a:t>● glue sticks </a:t>
            </a:r>
          </a:p>
          <a:p>
            <a:pPr algn="just">
              <a:lnSpc>
                <a:spcPts val="4480"/>
              </a:lnSpc>
            </a:pPr>
            <a:r>
              <a:rPr lang="en-US" sz="3200" u="sng">
                <a:solidFill>
                  <a:srgbClr val="16191B"/>
                </a:solidFill>
                <a:latin typeface="Open Sauce Bold"/>
                <a:ea typeface="Open Sauce Bold"/>
              </a:rPr>
              <a:t>● 1 pack of loose leaf paper </a:t>
            </a:r>
          </a:p>
          <a:p>
            <a:pPr algn="just">
              <a:lnSpc>
                <a:spcPts val="4480"/>
              </a:lnSpc>
            </a:pPr>
          </a:p>
        </p:txBody>
      </p:sp>
      <p:sp>
        <p:nvSpPr>
          <p:cNvPr name="TextBox 8" id="8"/>
          <p:cNvSpPr txBox="true"/>
          <p:nvPr/>
        </p:nvSpPr>
        <p:spPr>
          <a:xfrm rot="0">
            <a:off x="12416588" y="3300525"/>
            <a:ext cx="4492253" cy="4471656"/>
          </a:xfrm>
          <a:prstGeom prst="rect">
            <a:avLst/>
          </a:prstGeom>
        </p:spPr>
        <p:txBody>
          <a:bodyPr anchor="t" rtlCol="false" tIns="0" lIns="0" bIns="0" rIns="0">
            <a:spAutoFit/>
          </a:bodyPr>
          <a:lstStyle/>
          <a:p>
            <a:pPr>
              <a:lnSpc>
                <a:spcPts val="4480"/>
              </a:lnSpc>
            </a:pPr>
            <a:r>
              <a:rPr lang="en-US" sz="3200" u="sng">
                <a:solidFill>
                  <a:srgbClr val="16191B"/>
                </a:solidFill>
                <a:latin typeface="Open Sauce Bold"/>
                <a:ea typeface="Open Sauce Bold"/>
              </a:rPr>
              <a:t>● headphones/ear buds </a:t>
            </a:r>
          </a:p>
          <a:p>
            <a:pPr>
              <a:lnSpc>
                <a:spcPts val="4480"/>
              </a:lnSpc>
            </a:pPr>
            <a:r>
              <a:rPr lang="en-US" sz="3200" u="sng">
                <a:solidFill>
                  <a:srgbClr val="16191B"/>
                </a:solidFill>
                <a:latin typeface="Open Sauce Bold"/>
                <a:ea typeface="Open Sauce Bold"/>
              </a:rPr>
              <a:t>● tissues </a:t>
            </a:r>
          </a:p>
          <a:p>
            <a:pPr>
              <a:lnSpc>
                <a:spcPts val="4480"/>
              </a:lnSpc>
            </a:pPr>
            <a:r>
              <a:rPr lang="en-US" sz="3200" u="sng">
                <a:solidFill>
                  <a:srgbClr val="16191B"/>
                </a:solidFill>
                <a:latin typeface="Open Sauce Bold"/>
                <a:ea typeface="Open Sauce Bold"/>
              </a:rPr>
              <a:t>● hand sanitizer </a:t>
            </a:r>
          </a:p>
          <a:p>
            <a:pPr>
              <a:lnSpc>
                <a:spcPts val="4480"/>
              </a:lnSpc>
            </a:pPr>
            <a:r>
              <a:rPr lang="en-US" sz="3200" u="sng">
                <a:solidFill>
                  <a:srgbClr val="16191B"/>
                </a:solidFill>
                <a:latin typeface="Open Sauce Bold"/>
                <a:ea typeface="Open Sauce Bold"/>
              </a:rPr>
              <a:t>● Clorox/Lysol wipes ● 1 subject notebook (2) </a:t>
            </a:r>
          </a:p>
          <a:p>
            <a:pPr>
              <a:lnSpc>
                <a:spcPts val="4480"/>
              </a:lnSpc>
            </a:pPr>
            <a:r>
              <a:rPr lang="en-US" sz="3200" u="sng">
                <a:solidFill>
                  <a:srgbClr val="16191B"/>
                </a:solidFill>
                <a:latin typeface="Open Sauce Bold"/>
                <a:ea typeface="Open Sauce Bold"/>
              </a:rPr>
              <a:t>● Hand writing paper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1284627">
            <a:off x="1530178" y="1757301"/>
            <a:ext cx="5378389" cy="7607339"/>
          </a:xfrm>
          <a:custGeom>
            <a:avLst/>
            <a:gdLst/>
            <a:ahLst/>
            <a:cxnLst/>
            <a:rect r="r" b="b" t="t" l="l"/>
            <a:pathLst>
              <a:path h="7607339" w="5378389">
                <a:moveTo>
                  <a:pt x="0" y="0"/>
                </a:moveTo>
                <a:lnTo>
                  <a:pt x="5378389" y="0"/>
                </a:lnTo>
                <a:lnTo>
                  <a:pt x="5378389" y="7607339"/>
                </a:lnTo>
                <a:lnTo>
                  <a:pt x="0" y="7607339"/>
                </a:lnTo>
                <a:lnTo>
                  <a:pt x="0" y="0"/>
                </a:lnTo>
                <a:close/>
              </a:path>
            </a:pathLst>
          </a:custGeom>
          <a:blipFill>
            <a:blip r:embed="rId2"/>
            <a:stretch>
              <a:fillRect l="0" t="0" r="0" b="0"/>
            </a:stretch>
          </a:blipFill>
        </p:spPr>
      </p:sp>
      <p:sp>
        <p:nvSpPr>
          <p:cNvPr name="Freeform 3" id="3"/>
          <p:cNvSpPr/>
          <p:nvPr/>
        </p:nvSpPr>
        <p:spPr>
          <a:xfrm flipH="false" flipV="false" rot="1248792">
            <a:off x="11306476" y="1802062"/>
            <a:ext cx="5378389" cy="7607339"/>
          </a:xfrm>
          <a:custGeom>
            <a:avLst/>
            <a:gdLst/>
            <a:ahLst/>
            <a:cxnLst/>
            <a:rect r="r" b="b" t="t" l="l"/>
            <a:pathLst>
              <a:path h="7607339" w="5378389">
                <a:moveTo>
                  <a:pt x="0" y="0"/>
                </a:moveTo>
                <a:lnTo>
                  <a:pt x="5378388" y="0"/>
                </a:lnTo>
                <a:lnTo>
                  <a:pt x="5378388" y="7607339"/>
                </a:lnTo>
                <a:lnTo>
                  <a:pt x="0" y="7607339"/>
                </a:lnTo>
                <a:lnTo>
                  <a:pt x="0" y="0"/>
                </a:lnTo>
                <a:close/>
              </a:path>
            </a:pathLst>
          </a:custGeom>
          <a:blipFill>
            <a:blip r:embed="rId3"/>
            <a:stretch>
              <a:fillRect l="0" t="0" r="0" b="0"/>
            </a:stretch>
          </a:blipFill>
        </p:spPr>
      </p:sp>
      <p:sp>
        <p:nvSpPr>
          <p:cNvPr name="TextBox 4" id="4"/>
          <p:cNvSpPr txBox="true"/>
          <p:nvPr/>
        </p:nvSpPr>
        <p:spPr>
          <a:xfrm rot="0">
            <a:off x="2680126" y="-152400"/>
            <a:ext cx="12927748" cy="26288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Classroom Rules and Consequences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TextBox 2" id="2"/>
          <p:cNvSpPr txBox="true"/>
          <p:nvPr/>
        </p:nvSpPr>
        <p:spPr>
          <a:xfrm rot="0">
            <a:off x="2680126" y="-152400"/>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Grading Scale</a:t>
            </a:r>
          </a:p>
        </p:txBody>
      </p:sp>
      <p:sp>
        <p:nvSpPr>
          <p:cNvPr name="Freeform 3" id="3"/>
          <p:cNvSpPr/>
          <p:nvPr/>
        </p:nvSpPr>
        <p:spPr>
          <a:xfrm flipH="false" flipV="false" rot="5400000">
            <a:off x="5002948" y="1381975"/>
            <a:ext cx="8282104" cy="8593623"/>
          </a:xfrm>
          <a:custGeom>
            <a:avLst/>
            <a:gdLst/>
            <a:ahLst/>
            <a:cxnLst/>
            <a:rect r="r" b="b" t="t" l="l"/>
            <a:pathLst>
              <a:path h="8593623" w="8282104">
                <a:moveTo>
                  <a:pt x="0" y="0"/>
                </a:moveTo>
                <a:lnTo>
                  <a:pt x="8282104" y="0"/>
                </a:lnTo>
                <a:lnTo>
                  <a:pt x="8282104" y="8593623"/>
                </a:lnTo>
                <a:lnTo>
                  <a:pt x="0" y="85936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198349" y="4034169"/>
            <a:ext cx="7891303" cy="3258775"/>
          </a:xfrm>
          <a:prstGeom prst="rect">
            <a:avLst/>
          </a:prstGeom>
        </p:spPr>
        <p:txBody>
          <a:bodyPr anchor="t" rtlCol="false" tIns="0" lIns="0" bIns="0" rIns="0">
            <a:spAutoFit/>
          </a:bodyPr>
          <a:lstStyle/>
          <a:p>
            <a:pPr>
              <a:lnSpc>
                <a:spcPts val="5182"/>
              </a:lnSpc>
            </a:pPr>
            <a:r>
              <a:rPr lang="en-US" sz="3701" u="sng">
                <a:solidFill>
                  <a:srgbClr val="16191B"/>
                </a:solidFill>
                <a:latin typeface="Open Sauce Bold"/>
              </a:rPr>
              <a:t>Satisfactory (S) - 100-75</a:t>
            </a:r>
          </a:p>
          <a:p>
            <a:pPr>
              <a:lnSpc>
                <a:spcPts val="5182"/>
              </a:lnSpc>
            </a:pPr>
          </a:p>
          <a:p>
            <a:pPr>
              <a:lnSpc>
                <a:spcPts val="5182"/>
              </a:lnSpc>
            </a:pPr>
            <a:r>
              <a:rPr lang="en-US" sz="3701" u="sng">
                <a:solidFill>
                  <a:srgbClr val="16191B"/>
                </a:solidFill>
                <a:latin typeface="Open Sauce Bold"/>
              </a:rPr>
              <a:t>Needs Improvement (N) - 74 -65</a:t>
            </a:r>
          </a:p>
          <a:p>
            <a:pPr>
              <a:lnSpc>
                <a:spcPts val="5182"/>
              </a:lnSpc>
            </a:pPr>
          </a:p>
          <a:p>
            <a:pPr>
              <a:lnSpc>
                <a:spcPts val="5182"/>
              </a:lnSpc>
            </a:pPr>
            <a:r>
              <a:rPr lang="en-US" sz="3701" u="sng">
                <a:solidFill>
                  <a:srgbClr val="16191B"/>
                </a:solidFill>
                <a:latin typeface="Open Sauce Bold"/>
              </a:rPr>
              <a:t>Unsatisfactory (U) - 64 and below</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0">
            <a:off x="221303" y="0"/>
            <a:ext cx="18382692" cy="10225372"/>
          </a:xfrm>
          <a:custGeom>
            <a:avLst/>
            <a:gdLst/>
            <a:ahLst/>
            <a:cxnLst/>
            <a:rect r="r" b="b" t="t" l="l"/>
            <a:pathLst>
              <a:path h="10225372" w="18382692">
                <a:moveTo>
                  <a:pt x="0" y="0"/>
                </a:moveTo>
                <a:lnTo>
                  <a:pt x="18382692" y="0"/>
                </a:lnTo>
                <a:lnTo>
                  <a:pt x="18382692" y="10225372"/>
                </a:lnTo>
                <a:lnTo>
                  <a:pt x="0" y="102253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051243" y="-152400"/>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Assignment/Homework Policy</a:t>
            </a:r>
          </a:p>
        </p:txBody>
      </p:sp>
      <p:sp>
        <p:nvSpPr>
          <p:cNvPr name="TextBox 4" id="4"/>
          <p:cNvSpPr txBox="true"/>
          <p:nvPr/>
        </p:nvSpPr>
        <p:spPr>
          <a:xfrm rot="0">
            <a:off x="2123062" y="1793215"/>
            <a:ext cx="14579174" cy="6595795"/>
          </a:xfrm>
          <a:prstGeom prst="rect">
            <a:avLst/>
          </a:prstGeom>
        </p:spPr>
        <p:txBody>
          <a:bodyPr anchor="t" rtlCol="false" tIns="0" lIns="0" bIns="0" rIns="0">
            <a:spAutoFit/>
          </a:bodyPr>
          <a:lstStyle/>
          <a:p>
            <a:pPr algn="ctr">
              <a:lnSpc>
                <a:spcPts val="6505"/>
              </a:lnSpc>
            </a:pPr>
            <a:r>
              <a:rPr lang="en-US" sz="4646">
                <a:solidFill>
                  <a:srgbClr val="16191B"/>
                </a:solidFill>
                <a:latin typeface="Lilita One"/>
              </a:rPr>
              <a:t>All assignments in class and sent home should be completed to the best of the student’s ability. The teacher is here to help students become academically successful, meaning we need to know what the student knows and doesn’t know. Therefore, the students should attempt to complete assignments independently. The students are also expected to read and practice math skills nightly, even when an assignment has not been given.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588192" y="-1261853"/>
            <a:ext cx="9111615" cy="12810707"/>
          </a:xfrm>
          <a:custGeom>
            <a:avLst/>
            <a:gdLst/>
            <a:ahLst/>
            <a:cxnLst/>
            <a:rect r="r" b="b" t="t" l="l"/>
            <a:pathLst>
              <a:path h="12810707" w="9111615">
                <a:moveTo>
                  <a:pt x="0" y="0"/>
                </a:moveTo>
                <a:lnTo>
                  <a:pt x="9111616" y="0"/>
                </a:lnTo>
                <a:lnTo>
                  <a:pt x="9111616" y="12810706"/>
                </a:lnTo>
                <a:lnTo>
                  <a:pt x="0" y="128107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66738" y="2412998"/>
            <a:ext cx="8095484" cy="5260979"/>
          </a:xfrm>
          <a:prstGeom prst="rect">
            <a:avLst/>
          </a:prstGeom>
        </p:spPr>
        <p:txBody>
          <a:bodyPr anchor="t" rtlCol="false" tIns="0" lIns="0" bIns="0" rIns="0">
            <a:spAutoFit/>
          </a:bodyPr>
          <a:lstStyle/>
          <a:p>
            <a:pPr algn="ctr">
              <a:lnSpc>
                <a:spcPts val="13999"/>
              </a:lnSpc>
            </a:pPr>
            <a:r>
              <a:rPr lang="en-US" sz="9999">
                <a:solidFill>
                  <a:srgbClr val="16191B"/>
                </a:solidFill>
                <a:latin typeface="Lilita One"/>
              </a:rPr>
              <a:t>What will students learn this year?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4EDF4"/>
        </a:solidFill>
      </p:bgPr>
    </p:bg>
    <p:spTree>
      <p:nvGrpSpPr>
        <p:cNvPr id="1" name=""/>
        <p:cNvGrpSpPr/>
        <p:nvPr/>
      </p:nvGrpSpPr>
      <p:grpSpPr>
        <a:xfrm>
          <a:off x="0" y="0"/>
          <a:ext cx="0" cy="0"/>
          <a:chOff x="0" y="0"/>
          <a:chExt cx="0" cy="0"/>
        </a:xfrm>
      </p:grpSpPr>
      <p:sp>
        <p:nvSpPr>
          <p:cNvPr name="TextBox 2" id="2"/>
          <p:cNvSpPr txBox="true"/>
          <p:nvPr/>
        </p:nvSpPr>
        <p:spPr>
          <a:xfrm rot="0">
            <a:off x="2680126" y="709508"/>
            <a:ext cx="12927748" cy="1295389"/>
          </a:xfrm>
          <a:prstGeom prst="rect">
            <a:avLst/>
          </a:prstGeom>
        </p:spPr>
        <p:txBody>
          <a:bodyPr anchor="t" rtlCol="false" tIns="0" lIns="0" bIns="0" rIns="0">
            <a:spAutoFit/>
          </a:bodyPr>
          <a:lstStyle/>
          <a:p>
            <a:pPr algn="ctr">
              <a:lnSpc>
                <a:spcPts val="10500"/>
              </a:lnSpc>
            </a:pPr>
            <a:r>
              <a:rPr lang="en-US" sz="7500">
                <a:solidFill>
                  <a:srgbClr val="16191B"/>
                </a:solidFill>
                <a:latin typeface="Lilita One"/>
              </a:rPr>
              <a:t>English Language Arts</a:t>
            </a:r>
          </a:p>
        </p:txBody>
      </p:sp>
      <p:sp>
        <p:nvSpPr>
          <p:cNvPr name="Freeform 3" id="3"/>
          <p:cNvSpPr/>
          <p:nvPr/>
        </p:nvSpPr>
        <p:spPr>
          <a:xfrm flipH="false" flipV="false" rot="0">
            <a:off x="1028700" y="2004896"/>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0" y="2052521"/>
            <a:ext cx="8346347" cy="7647340"/>
          </a:xfrm>
          <a:custGeom>
            <a:avLst/>
            <a:gdLst/>
            <a:ahLst/>
            <a:cxnLst/>
            <a:rect r="r" b="b" t="t" l="l"/>
            <a:pathLst>
              <a:path h="7647340" w="8346347">
                <a:moveTo>
                  <a:pt x="0" y="0"/>
                </a:moveTo>
                <a:lnTo>
                  <a:pt x="8346347" y="0"/>
                </a:lnTo>
                <a:lnTo>
                  <a:pt x="8346347" y="7647340"/>
                </a:lnTo>
                <a:lnTo>
                  <a:pt x="0" y="7647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483451" y="2721485"/>
            <a:ext cx="1321099" cy="6230221"/>
          </a:xfrm>
          <a:custGeom>
            <a:avLst/>
            <a:gdLst/>
            <a:ahLst/>
            <a:cxnLst/>
            <a:rect r="r" b="b" t="t" l="l"/>
            <a:pathLst>
              <a:path h="6230221" w="1321099">
                <a:moveTo>
                  <a:pt x="0" y="0"/>
                </a:moveTo>
                <a:lnTo>
                  <a:pt x="1321098" y="0"/>
                </a:lnTo>
                <a:lnTo>
                  <a:pt x="1321098" y="6230221"/>
                </a:lnTo>
                <a:lnTo>
                  <a:pt x="0" y="6230221"/>
                </a:lnTo>
                <a:lnTo>
                  <a:pt x="0" y="0"/>
                </a:lnTo>
                <a:close/>
              </a:path>
            </a:pathLst>
          </a:custGeom>
          <a:blipFill>
            <a:blip r:embed="rId4"/>
            <a:stretch>
              <a:fillRect l="-14308" t="0" r="-14308" b="0"/>
            </a:stretch>
          </a:blipFill>
        </p:spPr>
      </p:sp>
      <p:sp>
        <p:nvSpPr>
          <p:cNvPr name="TextBox 6" id="6"/>
          <p:cNvSpPr txBox="true"/>
          <p:nvPr/>
        </p:nvSpPr>
        <p:spPr>
          <a:xfrm rot="0">
            <a:off x="2680126" y="3240224"/>
            <a:ext cx="12092615" cy="5129059"/>
          </a:xfrm>
          <a:prstGeom prst="rect">
            <a:avLst/>
          </a:prstGeom>
        </p:spPr>
        <p:txBody>
          <a:bodyPr anchor="t" rtlCol="false" tIns="0" lIns="0" bIns="0" rIns="0">
            <a:spAutoFit/>
          </a:bodyPr>
          <a:lstStyle/>
          <a:p>
            <a:pPr>
              <a:lnSpc>
                <a:spcPts val="3420"/>
              </a:lnSpc>
            </a:pPr>
            <a:r>
              <a:rPr lang="en-US" sz="2443" u="sng">
                <a:solidFill>
                  <a:srgbClr val="16191B"/>
                </a:solidFill>
                <a:latin typeface="Open Sauce Bold"/>
                <a:ea typeface="Open Sauce Bold"/>
              </a:rPr>
              <a:t>●Ask and answer questions about key details in a story and demonstrate understanding of their central message or lesson. </a:t>
            </a:r>
          </a:p>
          <a:p>
            <a:pPr>
              <a:lnSpc>
                <a:spcPts val="3420"/>
              </a:lnSpc>
            </a:pPr>
            <a:r>
              <a:rPr lang="en-US" sz="2443" u="sng">
                <a:solidFill>
                  <a:srgbClr val="16191B"/>
                </a:solidFill>
                <a:latin typeface="Open Sauce Bold"/>
                <a:ea typeface="Open Sauce Bold"/>
              </a:rPr>
              <a:t>● Distinguish long from short vowel sounds in spoken singlesyllable words </a:t>
            </a:r>
          </a:p>
          <a:p>
            <a:pPr>
              <a:lnSpc>
                <a:spcPts val="3420"/>
              </a:lnSpc>
            </a:pPr>
            <a:r>
              <a:rPr lang="en-US" sz="2443" u="sng">
                <a:solidFill>
                  <a:srgbClr val="16191B"/>
                </a:solidFill>
                <a:latin typeface="Open Sauce Bold"/>
                <a:ea typeface="Open Sauce Bold"/>
              </a:rPr>
              <a:t>● Describe characters, settings, and major events in a story, using key details. </a:t>
            </a:r>
          </a:p>
          <a:p>
            <a:pPr>
              <a:lnSpc>
                <a:spcPts val="3420"/>
              </a:lnSpc>
            </a:pPr>
            <a:r>
              <a:rPr lang="en-US" sz="2443" u="sng">
                <a:solidFill>
                  <a:srgbClr val="16191B"/>
                </a:solidFill>
                <a:latin typeface="Open Sauce Bold"/>
                <a:ea typeface="Open Sauce Bold"/>
              </a:rPr>
              <a:t>● Decode regularly spelled one-syllable words. </a:t>
            </a:r>
          </a:p>
          <a:p>
            <a:pPr>
              <a:lnSpc>
                <a:spcPts val="3420"/>
              </a:lnSpc>
            </a:pPr>
            <a:r>
              <a:rPr lang="en-US" sz="2443" u="sng">
                <a:solidFill>
                  <a:srgbClr val="16191B"/>
                </a:solidFill>
                <a:latin typeface="Open Sauce Bold"/>
                <a:ea typeface="Open Sauce Bold"/>
              </a:rPr>
              <a:t>● identify main idea </a:t>
            </a:r>
          </a:p>
          <a:p>
            <a:pPr>
              <a:lnSpc>
                <a:spcPts val="3420"/>
              </a:lnSpc>
            </a:pPr>
            <a:r>
              <a:rPr lang="en-US" sz="2443" u="sng">
                <a:solidFill>
                  <a:srgbClr val="16191B"/>
                </a:solidFill>
                <a:latin typeface="Open Sauce Bold"/>
                <a:ea typeface="Open Sauce Bold"/>
              </a:rPr>
              <a:t>● identify who is the narrator </a:t>
            </a:r>
          </a:p>
          <a:p>
            <a:pPr>
              <a:lnSpc>
                <a:spcPts val="3420"/>
              </a:lnSpc>
            </a:pPr>
            <a:r>
              <a:rPr lang="en-US" sz="2443" u="sng">
                <a:solidFill>
                  <a:srgbClr val="16191B"/>
                </a:solidFill>
                <a:latin typeface="Open Sauce Bold"/>
                <a:ea typeface="Open Sauce Bold"/>
              </a:rPr>
              <a:t>● use end punctuation for sentences </a:t>
            </a:r>
          </a:p>
          <a:p>
            <a:pPr>
              <a:lnSpc>
                <a:spcPts val="3420"/>
              </a:lnSpc>
            </a:pPr>
            <a:r>
              <a:rPr lang="en-US" sz="2443" u="sng">
                <a:solidFill>
                  <a:srgbClr val="16191B"/>
                </a:solidFill>
                <a:latin typeface="Open Sauce Bold"/>
                <a:ea typeface="Open Sauce Bold"/>
              </a:rPr>
              <a:t>● determine the meaning of unknown words and phrases </a:t>
            </a:r>
          </a:p>
          <a:p>
            <a:pPr>
              <a:lnSpc>
                <a:spcPts val="3420"/>
              </a:lnSpc>
            </a:pPr>
            <a:r>
              <a:rPr lang="en-US" sz="2443" u="sng">
                <a:solidFill>
                  <a:srgbClr val="16191B"/>
                </a:solidFill>
                <a:latin typeface="Open Sauce Bold"/>
                <a:ea typeface="Open Sauce Bold"/>
              </a:rPr>
              <a:t>● Identify words and phrases in stories or poems that suggest feelings or appeal to the senses.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DAF_5GB8QfA</dc:identifier>
  <dcterms:modified xsi:type="dcterms:W3CDTF">2011-08-01T06:04:30Z</dcterms:modified>
  <cp:revision>1</cp:revision>
  <dc:title>Syllabus</dc:title>
</cp:coreProperties>
</file>