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8" r:id="rId8"/>
    <p:sldId id="277" r:id="rId9"/>
    <p:sldId id="261" r:id="rId10"/>
    <p:sldId id="263" r:id="rId11"/>
    <p:sldId id="279" r:id="rId12"/>
    <p:sldId id="280" r:id="rId13"/>
    <p:sldId id="281" r:id="rId14"/>
    <p:sldId id="282" r:id="rId15"/>
    <p:sldId id="267" r:id="rId16"/>
    <p:sldId id="283" r:id="rId17"/>
    <p:sldId id="276" r:id="rId18"/>
    <p:sldId id="286" r:id="rId19"/>
    <p:sldId id="268" r:id="rId20"/>
    <p:sldId id="269" r:id="rId21"/>
    <p:sldId id="284" r:id="rId22"/>
    <p:sldId id="285" r:id="rId23"/>
    <p:sldId id="272" r:id="rId24"/>
    <p:sldId id="270" r:id="rId25"/>
    <p:sldId id="271" r:id="rId26"/>
    <p:sldId id="273" r:id="rId27"/>
    <p:sldId id="287" r:id="rId28"/>
    <p:sldId id="274" r:id="rId29"/>
    <p:sldId id="27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5697" y="309750"/>
            <a:ext cx="8991600" cy="85284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Subject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6633" y="1896726"/>
            <a:ext cx="6801612" cy="260995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Period: </a:t>
            </a:r>
            <a:r>
              <a:rPr lang="en-US" sz="2800" b="1" dirty="0" smtClean="0"/>
              <a:t> </a:t>
            </a:r>
            <a:endParaRPr lang="en-US" sz="2800" b="1" dirty="0" smtClean="0"/>
          </a:p>
          <a:p>
            <a:pPr algn="l"/>
            <a:r>
              <a:rPr lang="en-US" sz="2800" b="1" dirty="0" smtClean="0"/>
              <a:t>Date: </a:t>
            </a:r>
          </a:p>
          <a:p>
            <a:pPr algn="l"/>
            <a:r>
              <a:rPr lang="en-US" sz="2800" b="1" dirty="0" smtClean="0"/>
              <a:t>Teacher: </a:t>
            </a:r>
          </a:p>
          <a:p>
            <a:pPr algn="l"/>
            <a:r>
              <a:rPr lang="en-US" sz="2800" b="1" dirty="0" smtClean="0"/>
              <a:t>Years of Experience: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2331" y="5826034"/>
            <a:ext cx="10839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</a:t>
            </a:r>
            <a:r>
              <a:rPr lang="en-US" dirty="0" smtClean="0"/>
              <a:t>Remember to use the note section to write out additional notes.  Have fun planning your lesson by infusing </a:t>
            </a:r>
          </a:p>
          <a:p>
            <a:r>
              <a:rPr lang="en-US" dirty="0"/>
              <a:t>r</a:t>
            </a:r>
            <a:r>
              <a:rPr lang="en-US" dirty="0" smtClean="0"/>
              <a:t>elevant graphics, links, video, 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6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816100"/>
            <a:ext cx="11049000" cy="467614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9900" y="253492"/>
            <a:ext cx="11176000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Comprehension dialogue                                                 </a:t>
            </a:r>
            <a:r>
              <a:rPr lang="en-US" sz="1000" b="1" dirty="0" smtClean="0"/>
              <a:t>(Access </a:t>
            </a:r>
            <a:r>
              <a:rPr lang="en-US" sz="1000" b="1" dirty="0" smtClean="0"/>
              <a:t>background knowledge; develop background; where is this concept used in the real world? Where did it originate? Why do I need to know this information?) 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995143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816100"/>
            <a:ext cx="11049000" cy="3923927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(continued)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9900" y="253492"/>
            <a:ext cx="11176000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Comprehension dialogue                                                 </a:t>
            </a:r>
            <a:r>
              <a:rPr lang="en-US" sz="1000" b="1" dirty="0" smtClean="0"/>
              <a:t>(Access background knowledge; develop background; where is this concept used in the real world? Where did it originate? Why do I need to know this information?) 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60343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816100"/>
            <a:ext cx="11049000" cy="3923927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(continued)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9900" y="253492"/>
            <a:ext cx="11176000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Comprehension dialogue                                                 </a:t>
            </a:r>
            <a:r>
              <a:rPr lang="en-US" sz="1000" b="1" dirty="0" smtClean="0"/>
              <a:t>(Access background knowledge; develop background; where is this concept used in the real world? Where did it originate? Why do I need to know this information?) 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055909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816100"/>
            <a:ext cx="11049000" cy="3923927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continued)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9900" y="253492"/>
            <a:ext cx="11176000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Comprehension dialogue                                                 </a:t>
            </a:r>
            <a:r>
              <a:rPr lang="en-US" sz="1000" b="1" dirty="0" smtClean="0"/>
              <a:t>(Access background knowledge; develop background; where is this concept used in the real world? Where did it originate? Why do I need to know this information?) 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074960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816100"/>
            <a:ext cx="11049000" cy="3923927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(continued)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9900" y="253492"/>
            <a:ext cx="11176000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Comprehension dialogue                                                 </a:t>
            </a:r>
            <a:r>
              <a:rPr lang="en-US" sz="1000" b="1" dirty="0" smtClean="0"/>
              <a:t>(Access background knowledge; develop background; where is this concept used in the real world? Where did it originate? Why do I need to know this information?) 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932221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304292"/>
            <a:ext cx="11087100" cy="1188720"/>
          </a:xfrm>
        </p:spPr>
        <p:txBody>
          <a:bodyPr/>
          <a:lstStyle/>
          <a:p>
            <a:r>
              <a:rPr lang="en-US" dirty="0" smtClean="0"/>
              <a:t>Explain &amp; Model Academic Concept                               </a:t>
            </a:r>
            <a:r>
              <a:rPr lang="en-US" sz="1100" dirty="0" smtClean="0"/>
              <a:t>(Use self-talk to demonstrate how to reason through the understanding and performance of the lesson chunk. Then engage students in the practice.)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790700"/>
            <a:ext cx="11087100" cy="4546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You will learn how to …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b="1" dirty="0" smtClean="0"/>
              <a:t>Example/Model</a:t>
            </a:r>
            <a:r>
              <a:rPr lang="en-US" sz="2800" dirty="0" smtClean="0"/>
              <a:t>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361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304292"/>
            <a:ext cx="11087100" cy="1188720"/>
          </a:xfrm>
        </p:spPr>
        <p:txBody>
          <a:bodyPr/>
          <a:lstStyle/>
          <a:p>
            <a:r>
              <a:rPr lang="en-US" dirty="0" smtClean="0"/>
              <a:t>Modeling                                                                             </a:t>
            </a:r>
            <a:r>
              <a:rPr lang="en-US" sz="1100" dirty="0" smtClean="0"/>
              <a:t>(Use self-talk to demonstrate how to reason through the understanding and performance of the lesson chunk. Then engage students in the practice.)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790700"/>
            <a:ext cx="11087100" cy="4546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How to Steps:</a:t>
            </a:r>
          </a:p>
          <a:p>
            <a:pPr marL="0" indent="0">
              <a:buNone/>
            </a:pPr>
            <a:r>
              <a:rPr lang="en-US" sz="2800" b="1" dirty="0" smtClean="0"/>
              <a:t>-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5183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29692"/>
            <a:ext cx="11264900" cy="787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of Guided Practice Activity </a:t>
            </a:r>
            <a:r>
              <a:rPr lang="en-US" b="1" dirty="0" smtClean="0">
                <a:solidFill>
                  <a:srgbClr val="FF0000"/>
                </a:solidFill>
              </a:rPr>
              <a:t>(We do)                                                        </a:t>
            </a:r>
            <a:r>
              <a:rPr lang="en-US" sz="1100" dirty="0" smtClean="0"/>
              <a:t>(Activity must align with the reasoning verb and the content)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36" y="1418844"/>
            <a:ext cx="11027664" cy="48676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Review directions. Share challenges that may take place during processing of information (“what to watch-out for”).</a:t>
            </a:r>
          </a:p>
          <a:p>
            <a:r>
              <a:rPr lang="en-US" sz="2800" dirty="0" smtClean="0"/>
              <a:t>Directions: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8348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566" y="285423"/>
            <a:ext cx="11194868" cy="785731"/>
          </a:xfrm>
        </p:spPr>
        <p:txBody>
          <a:bodyPr/>
          <a:lstStyle/>
          <a:p>
            <a:r>
              <a:rPr lang="en-US" dirty="0" smtClean="0"/>
              <a:t>Part 3: differentiated Small group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66" y="1436261"/>
            <a:ext cx="11194868" cy="480778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4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16992"/>
            <a:ext cx="7729728" cy="69900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Differentiated work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796281"/>
              </p:ext>
            </p:extLst>
          </p:nvPr>
        </p:nvGraphicFramePr>
        <p:xfrm>
          <a:off x="215900" y="1317625"/>
          <a:ext cx="11544300" cy="55276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72150">
                  <a:extLst>
                    <a:ext uri="{9D8B030D-6E8A-4147-A177-3AD203B41FA5}">
                      <a16:colId xmlns:a16="http://schemas.microsoft.com/office/drawing/2014/main" val="192220230"/>
                    </a:ext>
                  </a:extLst>
                </a:gridCol>
                <a:gridCol w="5772150">
                  <a:extLst>
                    <a:ext uri="{9D8B030D-6E8A-4147-A177-3AD203B41FA5}">
                      <a16:colId xmlns:a16="http://schemas.microsoft.com/office/drawing/2014/main" val="3978767699"/>
                    </a:ext>
                  </a:extLst>
                </a:gridCol>
              </a:tblGrid>
              <a:tr h="3429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Tier 2: Supplemental</a:t>
                      </a:r>
                      <a:r>
                        <a:rPr lang="en-US" sz="2400" baseline="0" dirty="0" smtClean="0"/>
                        <a:t> Work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Tier 3: Intensive Intervention Work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914954"/>
                  </a:ext>
                </a:extLst>
              </a:tr>
              <a:tr h="253522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400" b="1" dirty="0" smtClean="0"/>
                        <a:t>Activities: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Activities: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687110"/>
                  </a:ext>
                </a:extLst>
              </a:tr>
              <a:tr h="2535223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dirty="0" smtClean="0"/>
                        <a:t>Tier 1:  Activities</a:t>
                      </a:r>
                      <a:r>
                        <a:rPr lang="en-US" sz="1800" b="1" baseline="0" dirty="0" smtClean="0"/>
                        <a:t> (</a:t>
                      </a:r>
                      <a:r>
                        <a:rPr lang="en-US" sz="1800" b="1" dirty="0" smtClean="0"/>
                        <a:t>At-Level</a:t>
                      </a:r>
                      <a:r>
                        <a:rPr lang="en-US" sz="1800" b="1" baseline="0" dirty="0" smtClean="0"/>
                        <a:t> or Above)</a:t>
                      </a:r>
                      <a:endParaRPr lang="en-US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016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11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154" y="246234"/>
            <a:ext cx="10450286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Standards</a:t>
            </a:r>
            <a:br>
              <a:rPr lang="en-US" dirty="0" smtClean="0"/>
            </a:br>
            <a:r>
              <a:rPr lang="en-US" sz="1200" b="1" dirty="0" smtClean="0"/>
              <a:t>(Select and paste the “base standard” and “performance </a:t>
            </a:r>
            <a:r>
              <a:rPr lang="en-US" sz="1200" b="1" dirty="0"/>
              <a:t>standard” </a:t>
            </a:r>
            <a:r>
              <a:rPr lang="en-US" sz="1200" b="1" dirty="0" smtClean="0"/>
              <a:t>below.)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736707"/>
            <a:ext cx="11090366" cy="486003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Base Standard: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Performance </a:t>
            </a:r>
            <a:r>
              <a:rPr lang="en-US" sz="2800" b="1" dirty="0" smtClean="0">
                <a:solidFill>
                  <a:schemeClr val="tx1"/>
                </a:solidFill>
              </a:rPr>
              <a:t>Standard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04292"/>
            <a:ext cx="7729728" cy="7117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Driven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31544"/>
            <a:ext cx="10985500" cy="485495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(We Do) </a:t>
            </a:r>
            <a:r>
              <a:rPr lang="en-US" dirty="0" smtClean="0"/>
              <a:t>Teacher-Group (Remediation with immediate feedback provided for Level 1’s &amp; 2’s)</a:t>
            </a:r>
          </a:p>
          <a:p>
            <a:r>
              <a:rPr lang="en-US" b="1" dirty="0" smtClean="0"/>
              <a:t>Guided Practice Activity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b="1" dirty="0"/>
              <a:t>Collaborative </a:t>
            </a:r>
            <a:r>
              <a:rPr lang="en-US" b="1" dirty="0" smtClean="0"/>
              <a:t>Practice Activity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(You Do) </a:t>
            </a:r>
          </a:p>
          <a:p>
            <a:r>
              <a:rPr lang="en-US" b="1" dirty="0" smtClean="0"/>
              <a:t>Independent Work Activity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49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292"/>
            <a:ext cx="11176000" cy="7117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</a:t>
            </a:r>
            <a:r>
              <a:rPr lang="en-US" dirty="0" smtClean="0"/>
              <a:t>Engagement: </a:t>
            </a:r>
            <a:r>
              <a:rPr lang="en-US" dirty="0" smtClean="0"/>
              <a:t>Data Driven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31544"/>
            <a:ext cx="10985500" cy="485495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(We Do) </a:t>
            </a:r>
            <a:r>
              <a:rPr lang="en-US" dirty="0" smtClean="0"/>
              <a:t>Teacher-Group (Monitoring Practice Provided for Level 3 &amp; 4’s)</a:t>
            </a:r>
          </a:p>
          <a:p>
            <a:r>
              <a:rPr lang="en-US" b="1" dirty="0" smtClean="0"/>
              <a:t>Guided Practice Activity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b="1" dirty="0"/>
              <a:t>Collaborative </a:t>
            </a:r>
            <a:r>
              <a:rPr lang="en-US" b="1" dirty="0" smtClean="0"/>
              <a:t>Practice Activity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(You Do) </a:t>
            </a:r>
          </a:p>
          <a:p>
            <a:r>
              <a:rPr lang="en-US" b="1" dirty="0" smtClean="0"/>
              <a:t>Independent Work Activity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5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04292"/>
            <a:ext cx="7729728" cy="7117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Driven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31544"/>
            <a:ext cx="10985500" cy="485495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(We Do) </a:t>
            </a:r>
            <a:r>
              <a:rPr lang="en-US" b="1" dirty="0" smtClean="0">
                <a:solidFill>
                  <a:schemeClr val="tx1"/>
                </a:solidFill>
              </a:rPr>
              <a:t>Collaborative Peer Practice </a:t>
            </a:r>
            <a:r>
              <a:rPr lang="en-US" b="1" dirty="0" smtClean="0"/>
              <a:t>Provided for Level 5’s</a:t>
            </a:r>
          </a:p>
          <a:p>
            <a:r>
              <a:rPr lang="en-US" b="1" dirty="0" smtClean="0"/>
              <a:t>Collaborative Practice Activity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(You Do) </a:t>
            </a:r>
          </a:p>
          <a:p>
            <a:r>
              <a:rPr lang="en-US" b="1" dirty="0" smtClean="0"/>
              <a:t>Independent Work Activity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3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65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02692"/>
            <a:ext cx="7729728" cy="7371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Instructional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1380744"/>
            <a:ext cx="10858500" cy="31019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1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91592"/>
            <a:ext cx="10782300" cy="6482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 Blue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175658"/>
            <a:ext cx="10782300" cy="456437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27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10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chunk #2                                     </a:t>
            </a:r>
            <a:r>
              <a:rPr lang="en-US" sz="1400" dirty="0" smtClean="0"/>
              <a:t> begin lesson chunk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42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6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4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77" y="337675"/>
            <a:ext cx="10816045" cy="11887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Unpacked Standard</a:t>
            </a:r>
            <a:br>
              <a:rPr lang="en-US" dirty="0" smtClean="0"/>
            </a:br>
            <a:r>
              <a:rPr lang="en-US" sz="1200" b="1" dirty="0" smtClean="0"/>
              <a:t>(Unpack</a:t>
            </a:r>
            <a:r>
              <a:rPr lang="en-US" sz="1200" dirty="0" smtClean="0"/>
              <a:t> </a:t>
            </a:r>
            <a:r>
              <a:rPr lang="en-US" sz="1200" i="1" dirty="0"/>
              <a:t>skills &amp; concepts</a:t>
            </a:r>
            <a:r>
              <a:rPr lang="en-US" sz="1200" dirty="0"/>
              <a:t> students </a:t>
            </a:r>
            <a:r>
              <a:rPr lang="en-US" sz="1200" i="1" dirty="0"/>
              <a:t>need to know and be able to do.</a:t>
            </a:r>
            <a:r>
              <a:rPr lang="en-US" sz="1200" dirty="0"/>
              <a:t> You may also list the </a:t>
            </a:r>
            <a:r>
              <a:rPr lang="en-US" sz="1200" b="1" dirty="0"/>
              <a:t>“I can”</a:t>
            </a:r>
            <a:r>
              <a:rPr lang="en-US" sz="1200" dirty="0"/>
              <a:t> statement directly under the stated </a:t>
            </a:r>
            <a:r>
              <a:rPr lang="en-US" sz="1200" dirty="0" smtClean="0"/>
              <a:t>standard.)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149487"/>
              </p:ext>
            </p:extLst>
          </p:nvPr>
        </p:nvGraphicFramePr>
        <p:xfrm>
          <a:off x="687977" y="1750150"/>
          <a:ext cx="10816047" cy="47619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05349">
                  <a:extLst>
                    <a:ext uri="{9D8B030D-6E8A-4147-A177-3AD203B41FA5}">
                      <a16:colId xmlns:a16="http://schemas.microsoft.com/office/drawing/2014/main" val="3254224517"/>
                    </a:ext>
                  </a:extLst>
                </a:gridCol>
                <a:gridCol w="3605349">
                  <a:extLst>
                    <a:ext uri="{9D8B030D-6E8A-4147-A177-3AD203B41FA5}">
                      <a16:colId xmlns:a16="http://schemas.microsoft.com/office/drawing/2014/main" val="2262430481"/>
                    </a:ext>
                  </a:extLst>
                </a:gridCol>
                <a:gridCol w="3605349">
                  <a:extLst>
                    <a:ext uri="{9D8B030D-6E8A-4147-A177-3AD203B41FA5}">
                      <a16:colId xmlns:a16="http://schemas.microsoft.com/office/drawing/2014/main" val="2438546713"/>
                    </a:ext>
                  </a:extLst>
                </a:gridCol>
              </a:tblGrid>
              <a:tr h="707312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effectLst/>
                        </a:rPr>
                        <a:t>Academic Concepts                </a:t>
                      </a:r>
                      <a:r>
                        <a:rPr lang="en-US" sz="1400" kern="1200" dirty="0" smtClean="0">
                          <a:effectLst/>
                        </a:rPr>
                        <a:t>(nouns/noun phrases)</a:t>
                      </a:r>
                    </a:p>
                    <a:p>
                      <a:pPr algn="ctr"/>
                      <a:r>
                        <a:rPr lang="en-US" sz="1400" kern="1200" dirty="0" smtClean="0">
                          <a:effectLst/>
                        </a:rPr>
                        <a:t>(What students Must Know)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effectLst/>
                        </a:rPr>
                        <a:t>Academic Skills                     </a:t>
                      </a:r>
                      <a:r>
                        <a:rPr lang="en-US" sz="1400" kern="1200" dirty="0" smtClean="0">
                          <a:effectLst/>
                        </a:rPr>
                        <a:t>(reasoning verbs)</a:t>
                      </a:r>
                    </a:p>
                    <a:p>
                      <a:pPr algn="ctr"/>
                      <a:r>
                        <a:rPr lang="en-US" sz="1400" kern="1200" dirty="0" smtClean="0">
                          <a:effectLst/>
                        </a:rPr>
                        <a:t>(What Students Must be able to Do)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effectLst/>
                        </a:rPr>
                        <a:t>Context </a:t>
                      </a:r>
                      <a:r>
                        <a:rPr lang="en-US" sz="1800" kern="1200" dirty="0" smtClean="0">
                          <a:effectLst/>
                        </a:rPr>
                        <a:t>                                                                                                                                       </a:t>
                      </a:r>
                      <a:r>
                        <a:rPr lang="en-US" sz="1400" kern="1200" dirty="0" smtClean="0">
                          <a:effectLst/>
                        </a:rPr>
                        <a:t>(Practiced in what setting</a:t>
                      </a:r>
                      <a:r>
                        <a:rPr lang="en-US" sz="1400" kern="1200" baseline="0" dirty="0" smtClean="0">
                          <a:effectLst/>
                        </a:rPr>
                        <a:t>, </a:t>
                      </a:r>
                      <a:r>
                        <a:rPr lang="en-US" sz="1400" kern="1200" dirty="0" smtClean="0">
                          <a:effectLst/>
                        </a:rPr>
                        <a:t>framework or structure?)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521046"/>
                  </a:ext>
                </a:extLst>
              </a:tr>
              <a:tr h="387802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72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1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85424"/>
            <a:ext cx="7729728" cy="824919"/>
          </a:xfrm>
        </p:spPr>
        <p:txBody>
          <a:bodyPr/>
          <a:lstStyle/>
          <a:p>
            <a:r>
              <a:rPr lang="en-US" dirty="0" smtClean="0"/>
              <a:t>Academic  Vocabulary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111210"/>
              </p:ext>
            </p:extLst>
          </p:nvPr>
        </p:nvGraphicFramePr>
        <p:xfrm>
          <a:off x="522512" y="1384300"/>
          <a:ext cx="11142618" cy="4998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4206">
                  <a:extLst>
                    <a:ext uri="{9D8B030D-6E8A-4147-A177-3AD203B41FA5}">
                      <a16:colId xmlns:a16="http://schemas.microsoft.com/office/drawing/2014/main" val="891080447"/>
                    </a:ext>
                  </a:extLst>
                </a:gridCol>
                <a:gridCol w="3714206">
                  <a:extLst>
                    <a:ext uri="{9D8B030D-6E8A-4147-A177-3AD203B41FA5}">
                      <a16:colId xmlns:a16="http://schemas.microsoft.com/office/drawing/2014/main" val="4043551594"/>
                    </a:ext>
                  </a:extLst>
                </a:gridCol>
                <a:gridCol w="3714206">
                  <a:extLst>
                    <a:ext uri="{9D8B030D-6E8A-4147-A177-3AD203B41FA5}">
                      <a16:colId xmlns:a16="http://schemas.microsoft.com/office/drawing/2014/main" val="508965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Tier 1: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smtClean="0"/>
                        <a:t>Familiar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Tier</a:t>
                      </a:r>
                      <a:r>
                        <a:rPr lang="en-US" sz="2800" baseline="0" dirty="0" smtClean="0"/>
                        <a:t> 2: Difficult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Tier 3:</a:t>
                      </a:r>
                      <a:r>
                        <a:rPr lang="en-US" sz="2800" baseline="0" dirty="0" smtClean="0"/>
                        <a:t> Challenging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792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539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63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1" y="272360"/>
            <a:ext cx="11508377" cy="1188720"/>
          </a:xfrm>
        </p:spPr>
        <p:txBody>
          <a:bodyPr>
            <a:normAutofit/>
          </a:bodyPr>
          <a:lstStyle/>
          <a:p>
            <a:r>
              <a:rPr lang="en-US" b="1" dirty="0"/>
              <a:t>Essential Teaching Points                                                                                                                                                   </a:t>
            </a:r>
            <a:r>
              <a:rPr lang="en-US" sz="1100" b="1" dirty="0"/>
              <a:t>(</a:t>
            </a:r>
            <a:r>
              <a:rPr lang="en-US" sz="1100" dirty="0"/>
              <a:t>List full lesson sequence for </a:t>
            </a:r>
            <a:r>
              <a:rPr lang="en-US" sz="1100" dirty="0" smtClean="0"/>
              <a:t>this Lesson </a:t>
            </a:r>
            <a:r>
              <a:rPr lang="en-US" sz="1100" dirty="0"/>
              <a:t>Chunk; Daily instructional chunks will need to be posted on board.)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" y="1710581"/>
            <a:ext cx="11392988" cy="458571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Base Standard</a:t>
            </a:r>
            <a:r>
              <a:rPr lang="en-US" sz="2800" b="1" dirty="0"/>
              <a:t>: </a:t>
            </a:r>
            <a:endParaRPr lang="en-US" sz="2800" b="1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st </a:t>
            </a:r>
            <a:r>
              <a:rPr lang="en-US" sz="2800" b="1" dirty="0">
                <a:solidFill>
                  <a:srgbClr val="FF0000"/>
                </a:solidFill>
              </a:rPr>
              <a:t>Lesson Chunk: 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5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8486"/>
            <a:ext cx="9004300" cy="971514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of Success strategy</a:t>
            </a:r>
            <a:br>
              <a:rPr lang="en-US" dirty="0" smtClean="0"/>
            </a:br>
            <a:r>
              <a:rPr lang="en-US" sz="1200" dirty="0" smtClean="0"/>
              <a:t>(what will students use to anchor their thinking in success?)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1802021"/>
            <a:ext cx="11074400" cy="467497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5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2" y="285424"/>
            <a:ext cx="11142618" cy="1098876"/>
          </a:xfrm>
        </p:spPr>
        <p:txBody>
          <a:bodyPr>
            <a:normAutofit/>
          </a:bodyPr>
          <a:lstStyle/>
          <a:p>
            <a:r>
              <a:rPr lang="en-US" b="1" dirty="0" smtClean="0"/>
              <a:t>Decoding Affixes &amp; Word Meaning &amp; Fluency</a:t>
            </a:r>
            <a:r>
              <a:rPr lang="en-US" dirty="0" smtClean="0"/>
              <a:t>                                                      </a:t>
            </a:r>
            <a:r>
              <a:rPr lang="en-US" sz="1100" dirty="0" smtClean="0"/>
              <a:t>(How will you engage students in understanding these academic terms?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864635"/>
              </p:ext>
            </p:extLst>
          </p:nvPr>
        </p:nvGraphicFramePr>
        <p:xfrm>
          <a:off x="522512" y="1384300"/>
          <a:ext cx="11142618" cy="3078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14206">
                  <a:extLst>
                    <a:ext uri="{9D8B030D-6E8A-4147-A177-3AD203B41FA5}">
                      <a16:colId xmlns:a16="http://schemas.microsoft.com/office/drawing/2014/main" val="891080447"/>
                    </a:ext>
                  </a:extLst>
                </a:gridCol>
                <a:gridCol w="3714206">
                  <a:extLst>
                    <a:ext uri="{9D8B030D-6E8A-4147-A177-3AD203B41FA5}">
                      <a16:colId xmlns:a16="http://schemas.microsoft.com/office/drawing/2014/main" val="4043551594"/>
                    </a:ext>
                  </a:extLst>
                </a:gridCol>
                <a:gridCol w="3714206">
                  <a:extLst>
                    <a:ext uri="{9D8B030D-6E8A-4147-A177-3AD203B41FA5}">
                      <a16:colId xmlns:a16="http://schemas.microsoft.com/office/drawing/2014/main" val="508965978"/>
                    </a:ext>
                  </a:extLst>
                </a:gridCol>
              </a:tblGrid>
              <a:tr h="2694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Tier 1:</a:t>
                      </a:r>
                      <a:r>
                        <a:rPr lang="en-US" sz="2800" baseline="0" dirty="0" smtClean="0"/>
                        <a:t> Easy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Tier</a:t>
                      </a:r>
                      <a:r>
                        <a:rPr lang="en-US" sz="2800" baseline="0" dirty="0" smtClean="0"/>
                        <a:t> 2: Difficult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Tier 3:</a:t>
                      </a:r>
                      <a:r>
                        <a:rPr lang="en-US" sz="2800" baseline="0" dirty="0" smtClean="0"/>
                        <a:t> Challenging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792000"/>
                  </a:ext>
                </a:extLst>
              </a:tr>
              <a:tr h="233037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53941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2512" y="5038436"/>
            <a:ext cx="10979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Note: </a:t>
            </a:r>
            <a:r>
              <a:rPr lang="en-US" sz="2000" b="1" dirty="0" smtClean="0"/>
              <a:t>Vocabulary includes academic words as well as content words from curriculum text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400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036" y="380492"/>
            <a:ext cx="7729728" cy="96570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Anchor chart(S)                                             </a:t>
            </a:r>
            <a:r>
              <a:rPr lang="en-US" sz="1100" dirty="0" smtClean="0"/>
              <a:t>(How will you anchor students’ understanding of the academic concepts?)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79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754" y="389926"/>
            <a:ext cx="11116492" cy="798794"/>
          </a:xfrm>
        </p:spPr>
        <p:txBody>
          <a:bodyPr/>
          <a:lstStyle/>
          <a:p>
            <a:r>
              <a:rPr lang="en-US" dirty="0" smtClean="0"/>
              <a:t>Instructional Delivery: </a:t>
            </a:r>
            <a:r>
              <a:rPr lang="en-US" b="1" dirty="0" smtClean="0">
                <a:solidFill>
                  <a:srgbClr val="FF0000"/>
                </a:solidFill>
              </a:rPr>
              <a:t>“I DO”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754" y="1802021"/>
            <a:ext cx="11116492" cy="310198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Connect Activity #1: (2-3 minutes)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40244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414</TotalTime>
  <Words>655</Words>
  <Application>Microsoft Office PowerPoint</Application>
  <PresentationFormat>Widescreen</PresentationFormat>
  <Paragraphs>167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Gill Sans MT</vt:lpstr>
      <vt:lpstr>Parcel</vt:lpstr>
      <vt:lpstr> Subject </vt:lpstr>
      <vt:lpstr>Standards (Select and paste the “base standard” and “performance standard” below.)   </vt:lpstr>
      <vt:lpstr> Unpacked Standard (Unpack skills &amp; concepts students need to know and be able to do. You may also list the “I can” statement directly under the stated standard.) </vt:lpstr>
      <vt:lpstr>Academic  Vocabulary </vt:lpstr>
      <vt:lpstr>Essential Teaching Points                                                                                                                                                   (List full lesson sequence for this Lesson Chunk; Daily instructional chunks will need to be posted on board.)</vt:lpstr>
      <vt:lpstr>Introduction of Success strategy (what will students use to anchor their thinking in success?)</vt:lpstr>
      <vt:lpstr>Decoding Affixes &amp; Word Meaning &amp; Fluency                                                      (How will you engage students in understanding these academic terms? </vt:lpstr>
      <vt:lpstr>Anchor chart(S)                                             (How will you anchor students’ understanding of the academic concepts?) </vt:lpstr>
      <vt:lpstr>Instructional Delivery: “I DO”</vt:lpstr>
      <vt:lpstr>Comprehension dialogue                                                 (Access background knowledge; develop background; where is this concept used in the real world? Where did it originate? Why do I need to know this information?) </vt:lpstr>
      <vt:lpstr>Comprehension dialogue                                                 (Access background knowledge; develop background; where is this concept used in the real world? Where did it originate? Why do I need to know this information?) </vt:lpstr>
      <vt:lpstr>Comprehension dialogue                                                 (Access background knowledge; develop background; where is this concept used in the real world? Where did it originate? Why do I need to know this information?) </vt:lpstr>
      <vt:lpstr>Comprehension dialogue                                                 (Access background knowledge; develop background; where is this concept used in the real world? Where did it originate? Why do I need to know this information?) </vt:lpstr>
      <vt:lpstr>Comprehension dialogue                                                 (Access background knowledge; develop background; where is this concept used in the real world? Where did it originate? Why do I need to know this information?) </vt:lpstr>
      <vt:lpstr>Explain &amp; Model Academic Concept                               (Use self-talk to demonstrate how to reason through the understanding and performance of the lesson chunk. Then engage students in the practice.)</vt:lpstr>
      <vt:lpstr>Modeling                                                                             (Use self-talk to demonstrate how to reason through the understanding and performance of the lesson chunk. Then engage students in the practice.)</vt:lpstr>
      <vt:lpstr>Introduction of Guided Practice Activity (We do)                                                        (Activity must align with the reasoning verb and the content)</vt:lpstr>
      <vt:lpstr>Part 3: differentiated Small group instruction</vt:lpstr>
      <vt:lpstr>Differentiated work</vt:lpstr>
      <vt:lpstr>Data Driven instruction</vt:lpstr>
      <vt:lpstr>Student Engagement: Data Driven instruction</vt:lpstr>
      <vt:lpstr>Data Driven instruction</vt:lpstr>
      <vt:lpstr>Lesson Closure</vt:lpstr>
      <vt:lpstr>Instructional Materials</vt:lpstr>
      <vt:lpstr>Assessment Blue Print</vt:lpstr>
      <vt:lpstr>Course Title</vt:lpstr>
      <vt:lpstr>Lesson chunk #2                                      begin lesson chunk #2 </vt:lpstr>
      <vt:lpstr>Course Title</vt:lpstr>
      <vt:lpstr>Course Title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 template</dc:title>
  <dc:creator>staff</dc:creator>
  <cp:lastModifiedBy>staff</cp:lastModifiedBy>
  <cp:revision>45</cp:revision>
  <dcterms:created xsi:type="dcterms:W3CDTF">2019-08-20T19:30:35Z</dcterms:created>
  <dcterms:modified xsi:type="dcterms:W3CDTF">2019-08-25T00:58:21Z</dcterms:modified>
</cp:coreProperties>
</file>