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ollektif" panose="020B0604020202020204" charset="0"/>
      <p:regular r:id="rId17"/>
    </p:embeddedFont>
    <p:embeddedFont>
      <p:font typeface="Kollektif Bold" panose="020B0604020202020204" charset="0"/>
      <p:regular r:id="rId18"/>
    </p:embeddedFont>
    <p:embeddedFont>
      <p:font typeface="Montserrat" panose="00000500000000000000" pitchFamily="2" charset="0"/>
      <p:regular r:id="rId19"/>
    </p:embeddedFont>
    <p:embeddedFont>
      <p:font typeface="Montserrat Light" panose="00000400000000000000" pitchFamily="2" charset="0"/>
      <p:regular r:id="rId20"/>
    </p:embeddedFont>
    <p:embeddedFont>
      <p:font typeface="Montserrat Medium" panose="00000600000000000000" pitchFamily="2" charset="0"/>
      <p:regular r:id="rId21"/>
    </p:embeddedFont>
    <p:embeddedFont>
      <p:font typeface="Oswald" panose="00000500000000000000" pitchFamily="2" charset="0"/>
      <p:regular r:id="rId22"/>
    </p:embeddedFont>
    <p:embeddedFont>
      <p:font typeface="Oswald Bold" panose="020B0604020202020204" charset="0"/>
      <p:regular r:id="rId23"/>
    </p:embeddedFont>
    <p:embeddedFont>
      <p:font typeface="Peace San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0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88049" y="2858141"/>
            <a:ext cx="12943217" cy="388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0"/>
              </a:lnSpc>
            </a:pPr>
            <a:r>
              <a:rPr lang="en-US" sz="14792">
                <a:solidFill>
                  <a:srgbClr val="FBC84F"/>
                </a:solidFill>
                <a:latin typeface="Peace Sans"/>
              </a:rPr>
              <a:t>Order of Operations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36672" y="6384479"/>
            <a:ext cx="10270642" cy="63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000000"/>
                </a:solidFill>
                <a:latin typeface="Oswald"/>
              </a:rPr>
              <a:t>The order in which mathematical operations are performed.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3073" y="6932259"/>
            <a:ext cx="15897414" cy="76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  <a:spcBef>
                <a:spcPct val="0"/>
              </a:spcBef>
            </a:pPr>
            <a:r>
              <a:rPr lang="en-US" sz="4448" spc="-169">
                <a:solidFill>
                  <a:srgbClr val="000000"/>
                </a:solidFill>
                <a:latin typeface="Oswald Bold"/>
              </a:rPr>
              <a:t>Using parentheses, brackets, or braces to evaluate expressions.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10938" y="2380146"/>
            <a:ext cx="11449534" cy="174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59"/>
              </a:lnSpc>
            </a:pPr>
            <a:r>
              <a:rPr lang="en-US" sz="13028">
                <a:solidFill>
                  <a:srgbClr val="FBC84F"/>
                </a:solidFill>
                <a:latin typeface="Peace Sans"/>
              </a:rPr>
              <a:t>Answers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10938" y="4912719"/>
            <a:ext cx="6637641" cy="28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68648" lvl="1" indent="-584324">
              <a:lnSpc>
                <a:spcPts val="7578"/>
              </a:lnSpc>
              <a:buFont typeface="Arial"/>
              <a:buChar char="•"/>
            </a:pPr>
            <a:r>
              <a:rPr lang="en-US" sz="5412">
                <a:solidFill>
                  <a:srgbClr val="000000"/>
                </a:solidFill>
                <a:latin typeface="Oswald"/>
              </a:rPr>
              <a:t>64</a:t>
            </a:r>
          </a:p>
          <a:p>
            <a:pPr>
              <a:lnSpc>
                <a:spcPts val="7578"/>
              </a:lnSpc>
            </a:pPr>
            <a:endParaRPr lang="en-US" sz="5412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7578"/>
              </a:lnSpc>
              <a:spcBef>
                <a:spcPct val="0"/>
              </a:spcBef>
            </a:pPr>
            <a:r>
              <a:rPr lang="en-US" sz="5412">
                <a:solidFill>
                  <a:srgbClr val="000000"/>
                </a:solidFill>
                <a:latin typeface="Oswald"/>
              </a:rPr>
              <a:t>     2. 55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18891" y="4912719"/>
            <a:ext cx="6728306" cy="28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78"/>
              </a:lnSpc>
            </a:pPr>
            <a:r>
              <a:rPr lang="en-US" sz="5412">
                <a:solidFill>
                  <a:srgbClr val="000000"/>
                </a:solidFill>
                <a:latin typeface="Oswald"/>
              </a:rPr>
              <a:t>3. 7</a:t>
            </a:r>
          </a:p>
          <a:p>
            <a:pPr>
              <a:lnSpc>
                <a:spcPts val="7578"/>
              </a:lnSpc>
            </a:pPr>
            <a:endParaRPr lang="en-US" sz="5412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7578"/>
              </a:lnSpc>
              <a:spcBef>
                <a:spcPct val="0"/>
              </a:spcBef>
            </a:pPr>
            <a:r>
              <a:rPr lang="en-US" sz="5412">
                <a:solidFill>
                  <a:srgbClr val="000000"/>
                </a:solidFill>
                <a:latin typeface="Oswald"/>
              </a:rPr>
              <a:t>4.  66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57075" y="1721743"/>
            <a:ext cx="12018806" cy="184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9"/>
              </a:lnSpc>
            </a:pPr>
            <a:r>
              <a:rPr lang="en-US" sz="13781">
                <a:solidFill>
                  <a:srgbClr val="FBC84F"/>
                </a:solidFill>
                <a:latin typeface="Peace Sans"/>
              </a:rPr>
              <a:t>Recap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1610" y="5041794"/>
            <a:ext cx="6914393" cy="277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5"/>
              </a:lnSpc>
              <a:spcBef>
                <a:spcPct val="0"/>
              </a:spcBef>
            </a:pPr>
            <a:r>
              <a:rPr lang="en-US" sz="3947">
                <a:solidFill>
                  <a:srgbClr val="000000"/>
                </a:solidFill>
                <a:latin typeface="Oswald"/>
              </a:rPr>
              <a:t>I can use parentheses, brackets, or braces in numerical expressions when using order of operations to evaluate expressions.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15200" y="3484785"/>
            <a:ext cx="12180802" cy="70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8"/>
              </a:lnSpc>
              <a:spcBef>
                <a:spcPct val="0"/>
              </a:spcBef>
            </a:pPr>
            <a:r>
              <a:rPr lang="en-US" sz="4091">
                <a:solidFill>
                  <a:srgbClr val="000000"/>
                </a:solidFill>
                <a:latin typeface="Oswald"/>
              </a:rPr>
              <a:t>Numerical expressions must be solved using order of operations.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8051" y="4116071"/>
            <a:ext cx="1404814" cy="457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9"/>
              </a:lnSpc>
            </a:pPr>
            <a:r>
              <a:rPr lang="en-US" sz="6520" spc="1917">
                <a:solidFill>
                  <a:srgbClr val="FF724F"/>
                </a:solidFill>
                <a:latin typeface="Kollektif"/>
              </a:rPr>
              <a:t>GEMS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60591" y="5646684"/>
            <a:ext cx="2034293" cy="58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3609" spc="144">
                <a:solidFill>
                  <a:srgbClr val="FF724F"/>
                </a:solidFill>
                <a:latin typeface="Oswald"/>
              </a:rPr>
              <a:t>xponents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24025" y="4431516"/>
            <a:ext cx="3381658" cy="58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3609" spc="144">
                <a:solidFill>
                  <a:srgbClr val="FF724F"/>
                </a:solidFill>
                <a:latin typeface="Oswald"/>
              </a:rPr>
              <a:t>rouping symbols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70738" y="6809815"/>
            <a:ext cx="3653139" cy="58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3609" spc="144">
                <a:solidFill>
                  <a:srgbClr val="FF724F"/>
                </a:solidFill>
                <a:latin typeface="Oswald"/>
              </a:rPr>
              <a:t>ultiply and divide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60591" y="7878128"/>
            <a:ext cx="3653139" cy="58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3609" spc="144">
                <a:solidFill>
                  <a:srgbClr val="FF724F"/>
                </a:solidFill>
                <a:latin typeface="Oswald"/>
              </a:rPr>
              <a:t>ubtract and add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74539" y="5034313"/>
            <a:ext cx="3341344" cy="33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000000"/>
                </a:solidFill>
                <a:latin typeface="Montserrat Light"/>
              </a:rPr>
              <a:t>Work from the inside out.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74539" y="6196409"/>
            <a:ext cx="2459624" cy="33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000000"/>
                </a:solidFill>
                <a:latin typeface="Montserrat Light"/>
              </a:rPr>
              <a:t>Evaluate powers.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24025" y="7356777"/>
            <a:ext cx="3341344" cy="33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000000"/>
                </a:solidFill>
                <a:latin typeface="Montserrat Light"/>
              </a:rPr>
              <a:t>Work from left to right.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60591" y="8482058"/>
            <a:ext cx="3341344" cy="33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000000"/>
                </a:solidFill>
                <a:latin typeface="Montserrat Light"/>
              </a:rPr>
              <a:t>Work from left to right.</a:t>
            </a:r>
          </a:p>
        </p:txBody>
      </p:sp>
      <p:sp>
        <p:nvSpPr>
          <p:cNvPr id="18" name="Freeform 18"/>
          <p:cNvSpPr/>
          <p:nvPr/>
        </p:nvSpPr>
        <p:spPr>
          <a:xfrm rot="-5635681" flipH="1" flipV="1">
            <a:off x="531272" y="5565084"/>
            <a:ext cx="4451606" cy="1534086"/>
          </a:xfrm>
          <a:custGeom>
            <a:avLst/>
            <a:gdLst/>
            <a:ahLst/>
            <a:cxnLst/>
            <a:rect l="l" t="t" r="r" b="b"/>
            <a:pathLst>
              <a:path w="4451606" h="1534086">
                <a:moveTo>
                  <a:pt x="4451606" y="1534086"/>
                </a:moveTo>
                <a:lnTo>
                  <a:pt x="0" y="1534086"/>
                </a:lnTo>
                <a:lnTo>
                  <a:pt x="0" y="0"/>
                </a:lnTo>
                <a:lnTo>
                  <a:pt x="4451606" y="0"/>
                </a:lnTo>
                <a:lnTo>
                  <a:pt x="4451606" y="15340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75032" y="1964445"/>
            <a:ext cx="13175188" cy="319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30"/>
              </a:lnSpc>
            </a:pPr>
            <a:r>
              <a:rPr lang="en-US" sz="12208">
                <a:solidFill>
                  <a:srgbClr val="FBC84F"/>
                </a:solidFill>
                <a:latin typeface="Peace Sans"/>
              </a:rPr>
              <a:t>Lesson Objective: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75032" y="5329588"/>
            <a:ext cx="14684705" cy="156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9"/>
              </a:lnSpc>
              <a:spcBef>
                <a:spcPct val="0"/>
              </a:spcBef>
            </a:pPr>
            <a:r>
              <a:rPr lang="en-US" sz="4485">
                <a:solidFill>
                  <a:srgbClr val="000000"/>
                </a:solidFill>
                <a:latin typeface="Oswald"/>
              </a:rPr>
              <a:t>I will be able to use parentheses, brackets, or braces in numerical expressions when using order of operations to evaluate expressions.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545626" flipH="1">
            <a:off x="8389700" y="6039847"/>
            <a:ext cx="4451606" cy="1534086"/>
          </a:xfrm>
          <a:custGeom>
            <a:avLst/>
            <a:gdLst/>
            <a:ahLst/>
            <a:cxnLst/>
            <a:rect l="l" t="t" r="r" b="b"/>
            <a:pathLst>
              <a:path w="4451606" h="1534086">
                <a:moveTo>
                  <a:pt x="4451605" y="0"/>
                </a:moveTo>
                <a:lnTo>
                  <a:pt x="0" y="0"/>
                </a:lnTo>
                <a:lnTo>
                  <a:pt x="0" y="1534086"/>
                </a:lnTo>
                <a:lnTo>
                  <a:pt x="4451605" y="1534086"/>
                </a:lnTo>
                <a:lnTo>
                  <a:pt x="44516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01647" y="1582557"/>
            <a:ext cx="14684705" cy="146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74"/>
              </a:lnSpc>
            </a:pPr>
            <a:r>
              <a:rPr lang="en-US" sz="10965">
                <a:solidFill>
                  <a:srgbClr val="FBC84F"/>
                </a:solidFill>
                <a:latin typeface="Peace Sans"/>
              </a:rPr>
              <a:t>Order of Operations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67615" y="2964782"/>
            <a:ext cx="13352770" cy="767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9"/>
              </a:lnSpc>
              <a:spcBef>
                <a:spcPct val="0"/>
              </a:spcBef>
            </a:pPr>
            <a:r>
              <a:rPr lang="en-US" sz="4485">
                <a:solidFill>
                  <a:srgbClr val="000000"/>
                </a:solidFill>
                <a:latin typeface="Oswald"/>
              </a:rPr>
              <a:t>Numerical expressions must be solved using order of operations.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8916" y="3579691"/>
            <a:ext cx="1634290" cy="531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20"/>
              </a:lnSpc>
            </a:pPr>
            <a:r>
              <a:rPr lang="en-US" sz="7586" spc="2230">
                <a:solidFill>
                  <a:srgbClr val="FF724F"/>
                </a:solidFill>
                <a:latin typeface="Kollektif"/>
              </a:rPr>
              <a:t>GEMS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77053" y="5363819"/>
            <a:ext cx="2366594" cy="67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2"/>
              </a:lnSpc>
            </a:pPr>
            <a:r>
              <a:rPr lang="en-US" sz="4199" spc="167">
                <a:solidFill>
                  <a:srgbClr val="FF724F"/>
                </a:solidFill>
                <a:latin typeface="Oswald"/>
              </a:rPr>
              <a:t>xponents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50849" y="3950154"/>
            <a:ext cx="3934050" cy="67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2"/>
              </a:lnSpc>
            </a:pPr>
            <a:r>
              <a:rPr lang="en-US" sz="4199" spc="167">
                <a:solidFill>
                  <a:srgbClr val="FF724F"/>
                </a:solidFill>
                <a:latin typeface="Oswald"/>
              </a:rPr>
              <a:t>rouping symbols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05192" y="6716947"/>
            <a:ext cx="4249877" cy="67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2"/>
              </a:lnSpc>
            </a:pPr>
            <a:r>
              <a:rPr lang="en-US" sz="4199" spc="167">
                <a:solidFill>
                  <a:srgbClr val="FF724F"/>
                </a:solidFill>
                <a:latin typeface="Oswald"/>
              </a:rPr>
              <a:t>ultiply and divide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77053" y="7959769"/>
            <a:ext cx="4249877" cy="67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2"/>
              </a:lnSpc>
            </a:pPr>
            <a:r>
              <a:rPr lang="en-US" sz="4199" spc="167">
                <a:solidFill>
                  <a:srgbClr val="FF724F"/>
                </a:solidFill>
                <a:latin typeface="Oswald"/>
              </a:rPr>
              <a:t>ubtract and add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93279" y="4641893"/>
            <a:ext cx="3887151" cy="38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5"/>
              </a:lnSpc>
              <a:spcBef>
                <a:spcPct val="0"/>
              </a:spcBef>
            </a:pPr>
            <a:r>
              <a:rPr lang="en-US" sz="2296">
                <a:solidFill>
                  <a:srgbClr val="000000"/>
                </a:solidFill>
                <a:latin typeface="Montserrat Light"/>
              </a:rPr>
              <a:t>Work from the inside out.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3279" y="5993816"/>
            <a:ext cx="2861402" cy="38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5"/>
              </a:lnSpc>
              <a:spcBef>
                <a:spcPct val="0"/>
              </a:spcBef>
            </a:pPr>
            <a:r>
              <a:rPr lang="en-US" sz="2296">
                <a:solidFill>
                  <a:srgbClr val="000000"/>
                </a:solidFill>
                <a:latin typeface="Montserrat Light"/>
              </a:rPr>
              <a:t>Evaluate powers.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50849" y="7343731"/>
            <a:ext cx="3887151" cy="38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5"/>
              </a:lnSpc>
              <a:spcBef>
                <a:spcPct val="0"/>
              </a:spcBef>
            </a:pPr>
            <a:r>
              <a:rPr lang="en-US" sz="2296">
                <a:solidFill>
                  <a:srgbClr val="000000"/>
                </a:solidFill>
                <a:latin typeface="Montserrat Light"/>
              </a:rPr>
              <a:t>Work from left to right.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77053" y="8652826"/>
            <a:ext cx="3887151" cy="38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5"/>
              </a:lnSpc>
              <a:spcBef>
                <a:spcPct val="0"/>
              </a:spcBef>
            </a:pPr>
            <a:r>
              <a:rPr lang="en-US" sz="2296">
                <a:solidFill>
                  <a:srgbClr val="000000"/>
                </a:solidFill>
                <a:latin typeface="Montserrat Light"/>
              </a:rPr>
              <a:t>Work from left to right.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26399" y="4405290"/>
            <a:ext cx="6493987" cy="48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0"/>
              </a:lnSpc>
              <a:spcBef>
                <a:spcPct val="0"/>
              </a:spcBef>
            </a:pPr>
            <a:r>
              <a:rPr lang="en-US" sz="2843">
                <a:solidFill>
                  <a:srgbClr val="000000"/>
                </a:solidFill>
                <a:latin typeface="Oswald"/>
              </a:rPr>
              <a:t>Each step must be followed, working left to right.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6204">
            <a:off x="9729259" y="6073086"/>
            <a:ext cx="827217" cy="2626087"/>
          </a:xfrm>
          <a:custGeom>
            <a:avLst/>
            <a:gdLst/>
            <a:ahLst/>
            <a:cxnLst/>
            <a:rect l="l" t="t" r="r" b="b"/>
            <a:pathLst>
              <a:path w="827217" h="2626087">
                <a:moveTo>
                  <a:pt x="0" y="0"/>
                </a:moveTo>
                <a:lnTo>
                  <a:pt x="827217" y="0"/>
                </a:lnTo>
                <a:lnTo>
                  <a:pt x="827217" y="2626087"/>
                </a:lnTo>
                <a:lnTo>
                  <a:pt x="0" y="262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6204" flipH="1">
            <a:off x="15022976" y="6032733"/>
            <a:ext cx="827217" cy="2626087"/>
          </a:xfrm>
          <a:custGeom>
            <a:avLst/>
            <a:gdLst/>
            <a:ahLst/>
            <a:cxnLst/>
            <a:rect l="l" t="t" r="r" b="b"/>
            <a:pathLst>
              <a:path w="827217" h="2626087">
                <a:moveTo>
                  <a:pt x="827217" y="0"/>
                </a:moveTo>
                <a:lnTo>
                  <a:pt x="0" y="0"/>
                </a:lnTo>
                <a:lnTo>
                  <a:pt x="0" y="2626087"/>
                </a:lnTo>
                <a:lnTo>
                  <a:pt x="827217" y="2626087"/>
                </a:lnTo>
                <a:lnTo>
                  <a:pt x="82721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6204">
            <a:off x="11793013" y="6262357"/>
            <a:ext cx="698375" cy="2217063"/>
          </a:xfrm>
          <a:custGeom>
            <a:avLst/>
            <a:gdLst/>
            <a:ahLst/>
            <a:cxnLst/>
            <a:rect l="l" t="t" r="r" b="b"/>
            <a:pathLst>
              <a:path w="698375" h="2217063">
                <a:moveTo>
                  <a:pt x="0" y="0"/>
                </a:moveTo>
                <a:lnTo>
                  <a:pt x="698375" y="0"/>
                </a:lnTo>
                <a:lnTo>
                  <a:pt x="698375" y="2217063"/>
                </a:lnTo>
                <a:lnTo>
                  <a:pt x="0" y="22170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6204">
            <a:off x="10786960" y="6189654"/>
            <a:ext cx="775568" cy="2377218"/>
          </a:xfrm>
          <a:custGeom>
            <a:avLst/>
            <a:gdLst/>
            <a:ahLst/>
            <a:cxnLst/>
            <a:rect l="l" t="t" r="r" b="b"/>
            <a:pathLst>
              <a:path w="775568" h="2377218">
                <a:moveTo>
                  <a:pt x="0" y="0"/>
                </a:moveTo>
                <a:lnTo>
                  <a:pt x="775568" y="0"/>
                </a:lnTo>
                <a:lnTo>
                  <a:pt x="775568" y="2377219"/>
                </a:lnTo>
                <a:lnTo>
                  <a:pt x="0" y="23772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26204" flipH="1">
            <a:off x="13107729" y="6252336"/>
            <a:ext cx="698375" cy="2217063"/>
          </a:xfrm>
          <a:custGeom>
            <a:avLst/>
            <a:gdLst/>
            <a:ahLst/>
            <a:cxnLst/>
            <a:rect l="l" t="t" r="r" b="b"/>
            <a:pathLst>
              <a:path w="698375" h="2217063">
                <a:moveTo>
                  <a:pt x="698375" y="0"/>
                </a:moveTo>
                <a:lnTo>
                  <a:pt x="0" y="0"/>
                </a:lnTo>
                <a:lnTo>
                  <a:pt x="0" y="2217062"/>
                </a:lnTo>
                <a:lnTo>
                  <a:pt x="698375" y="2217062"/>
                </a:lnTo>
                <a:lnTo>
                  <a:pt x="6983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6204" flipH="1">
            <a:off x="14026757" y="6164958"/>
            <a:ext cx="775568" cy="2377218"/>
          </a:xfrm>
          <a:custGeom>
            <a:avLst/>
            <a:gdLst/>
            <a:ahLst/>
            <a:cxnLst/>
            <a:rect l="l" t="t" r="r" b="b"/>
            <a:pathLst>
              <a:path w="775568" h="2377218">
                <a:moveTo>
                  <a:pt x="775567" y="0"/>
                </a:moveTo>
                <a:lnTo>
                  <a:pt x="0" y="0"/>
                </a:lnTo>
                <a:lnTo>
                  <a:pt x="0" y="2377218"/>
                </a:lnTo>
                <a:lnTo>
                  <a:pt x="775567" y="2377218"/>
                </a:lnTo>
                <a:lnTo>
                  <a:pt x="77556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2351783" y="1603717"/>
            <a:ext cx="865602" cy="6532846"/>
          </a:xfrm>
          <a:custGeom>
            <a:avLst/>
            <a:gdLst/>
            <a:ahLst/>
            <a:cxnLst/>
            <a:rect l="l" t="t" r="r" b="b"/>
            <a:pathLst>
              <a:path w="865602" h="6532846">
                <a:moveTo>
                  <a:pt x="0" y="0"/>
                </a:moveTo>
                <a:lnTo>
                  <a:pt x="865602" y="0"/>
                </a:lnTo>
                <a:lnTo>
                  <a:pt x="865602" y="6532845"/>
                </a:lnTo>
                <a:lnTo>
                  <a:pt x="0" y="65328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27756" y="1532662"/>
            <a:ext cx="4947082" cy="155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9"/>
              </a:lnSpc>
            </a:pPr>
            <a:r>
              <a:rPr lang="en-US" sz="8246" spc="1311">
                <a:solidFill>
                  <a:srgbClr val="FF724F"/>
                </a:solidFill>
                <a:latin typeface="Kollektif"/>
              </a:rPr>
              <a:t>STEP 1: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78631" y="1830473"/>
            <a:ext cx="9181559" cy="119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21"/>
              </a:lnSpc>
            </a:pPr>
            <a:r>
              <a:rPr lang="en-US" sz="7289" spc="14">
                <a:solidFill>
                  <a:srgbClr val="000000"/>
                </a:solidFill>
                <a:latin typeface="Peace Sans"/>
              </a:rPr>
              <a:t>Grouping symbols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75769" y="4259505"/>
            <a:ext cx="4864321" cy="49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>
                <a:solidFill>
                  <a:srgbClr val="000000"/>
                </a:solidFill>
                <a:latin typeface="Kollektif Bold"/>
              </a:rPr>
              <a:t>Work from the inside out.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27668" y="5063374"/>
            <a:ext cx="6420382" cy="3527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589" lvl="1" indent="-310294">
              <a:lnSpc>
                <a:spcPts val="4024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Kollektif"/>
              </a:rPr>
              <a:t> solve all numerical expressions  inside </a:t>
            </a:r>
            <a:r>
              <a:rPr lang="en-US" sz="2874">
                <a:solidFill>
                  <a:srgbClr val="000000"/>
                </a:solidFill>
                <a:latin typeface="Kollektif Bold"/>
              </a:rPr>
              <a:t>parentheses</a:t>
            </a:r>
          </a:p>
          <a:p>
            <a:pPr marL="620589" lvl="1" indent="-310294">
              <a:lnSpc>
                <a:spcPts val="4024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Kollektif"/>
              </a:rPr>
              <a:t> solve all numerical expressions  inside </a:t>
            </a:r>
            <a:r>
              <a:rPr lang="en-US" sz="2874">
                <a:solidFill>
                  <a:srgbClr val="000000"/>
                </a:solidFill>
                <a:latin typeface="Kollektif Bold"/>
              </a:rPr>
              <a:t>brackets</a:t>
            </a:r>
          </a:p>
          <a:p>
            <a:pPr marL="620589" lvl="1" indent="-310294">
              <a:lnSpc>
                <a:spcPts val="4024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Kollektif"/>
              </a:rPr>
              <a:t> solve all numerical expressions inside </a:t>
            </a:r>
            <a:r>
              <a:rPr lang="en-US" sz="2874">
                <a:solidFill>
                  <a:srgbClr val="000000"/>
                </a:solidFill>
                <a:latin typeface="Kollektif Bold"/>
              </a:rPr>
              <a:t>braces</a:t>
            </a:r>
          </a:p>
          <a:p>
            <a:pPr>
              <a:lnSpc>
                <a:spcPts val="4024"/>
              </a:lnSpc>
              <a:spcBef>
                <a:spcPct val="0"/>
              </a:spcBef>
            </a:pPr>
            <a:endParaRPr lang="en-US" sz="2874">
              <a:solidFill>
                <a:srgbClr val="000000"/>
              </a:solidFill>
              <a:latin typeface="Kollektif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585547" y="5731541"/>
            <a:ext cx="2432161" cy="48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 u="sng">
                <a:solidFill>
                  <a:srgbClr val="000000"/>
                </a:solidFill>
                <a:latin typeface="Montserrat Medium"/>
              </a:rPr>
              <a:t>Parentheses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84573" y="4740990"/>
            <a:ext cx="1672343" cy="48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 u="sng">
                <a:solidFill>
                  <a:srgbClr val="000000"/>
                </a:solidFill>
                <a:latin typeface="Montserrat Medium"/>
              </a:rPr>
              <a:t>Brackets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07372" y="3897581"/>
            <a:ext cx="1317457" cy="48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 u="sng">
                <a:solidFill>
                  <a:srgbClr val="000000"/>
                </a:solidFill>
                <a:latin typeface="Montserrat Medium"/>
              </a:rPr>
              <a:t>Braces</a:t>
            </a:r>
          </a:p>
        </p:txBody>
      </p:sp>
      <p:sp>
        <p:nvSpPr>
          <p:cNvPr id="20" name="Freeform 20"/>
          <p:cNvSpPr/>
          <p:nvPr/>
        </p:nvSpPr>
        <p:spPr>
          <a:xfrm rot="5400000">
            <a:off x="12543657" y="3729450"/>
            <a:ext cx="481853" cy="3636630"/>
          </a:xfrm>
          <a:custGeom>
            <a:avLst/>
            <a:gdLst/>
            <a:ahLst/>
            <a:cxnLst/>
            <a:rect l="l" t="t" r="r" b="b"/>
            <a:pathLst>
              <a:path w="481853" h="3636630">
                <a:moveTo>
                  <a:pt x="0" y="0"/>
                </a:moveTo>
                <a:lnTo>
                  <a:pt x="481854" y="0"/>
                </a:lnTo>
                <a:lnTo>
                  <a:pt x="481854" y="3636629"/>
                </a:lnTo>
                <a:lnTo>
                  <a:pt x="0" y="36366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22674" y="1753322"/>
            <a:ext cx="5127889" cy="160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5"/>
              </a:lnSpc>
            </a:pPr>
            <a:r>
              <a:rPr lang="en-US" sz="8547" spc="1359">
                <a:solidFill>
                  <a:srgbClr val="FBC84F"/>
                </a:solidFill>
                <a:latin typeface="Kollektif"/>
              </a:rPr>
              <a:t>STEP 2:</a:t>
            </a:r>
          </a:p>
        </p:txBody>
      </p:sp>
      <p:sp>
        <p:nvSpPr>
          <p:cNvPr id="7" name="TextBox 7"/>
          <p:cNvSpPr txBox="1"/>
          <p:nvPr/>
        </p:nvSpPr>
        <p:spPr>
          <a:xfrm rot="-663">
            <a:off x="4925771" y="7133971"/>
            <a:ext cx="1309856" cy="104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2"/>
              </a:lnSpc>
            </a:pPr>
            <a:r>
              <a:rPr lang="en-US" sz="6080" spc="3167">
                <a:solidFill>
                  <a:srgbClr val="000000"/>
                </a:solidFill>
                <a:latin typeface="Kollektif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8582" y="4410626"/>
            <a:ext cx="8577469" cy="118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8"/>
              </a:lnSpc>
              <a:spcBef>
                <a:spcPct val="0"/>
              </a:spcBef>
            </a:pPr>
            <a:r>
              <a:rPr lang="en-US" sz="3398">
                <a:solidFill>
                  <a:srgbClr val="000000"/>
                </a:solidFill>
                <a:latin typeface="Montserrat Light"/>
              </a:rPr>
              <a:t>Evaluate the powers of any exponents in the equation.</a:t>
            </a:r>
          </a:p>
        </p:txBody>
      </p:sp>
      <p:sp>
        <p:nvSpPr>
          <p:cNvPr id="9" name="TextBox 9"/>
          <p:cNvSpPr txBox="1"/>
          <p:nvPr/>
        </p:nvSpPr>
        <p:spPr>
          <a:xfrm rot="-663">
            <a:off x="5688915" y="7069731"/>
            <a:ext cx="397710" cy="32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1846" spc="961">
                <a:solidFill>
                  <a:srgbClr val="000000"/>
                </a:solidFill>
                <a:latin typeface="Kollektif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38139" y="3115309"/>
            <a:ext cx="9517129" cy="12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73"/>
              </a:lnSpc>
            </a:pPr>
            <a:r>
              <a:rPr lang="en-US" sz="7555" spc="15">
                <a:solidFill>
                  <a:srgbClr val="000000"/>
                </a:solidFill>
                <a:latin typeface="Peace Sans"/>
              </a:rPr>
              <a:t>Exponents</a:t>
            </a:r>
          </a:p>
        </p:txBody>
      </p:sp>
      <p:sp>
        <p:nvSpPr>
          <p:cNvPr id="11" name="TextBox 11"/>
          <p:cNvSpPr txBox="1"/>
          <p:nvPr/>
        </p:nvSpPr>
        <p:spPr>
          <a:xfrm rot="-663">
            <a:off x="6286724" y="7373430"/>
            <a:ext cx="1900540" cy="61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r>
              <a:rPr lang="en-US" sz="3559">
                <a:solidFill>
                  <a:srgbClr val="000000"/>
                </a:solidFill>
                <a:latin typeface="Kollektif"/>
              </a:rPr>
              <a:t>3 X 3 = 9</a:t>
            </a:r>
          </a:p>
        </p:txBody>
      </p:sp>
      <p:sp>
        <p:nvSpPr>
          <p:cNvPr id="12" name="TextBox 12"/>
          <p:cNvSpPr txBox="1"/>
          <p:nvPr/>
        </p:nvSpPr>
        <p:spPr>
          <a:xfrm rot="-663">
            <a:off x="10036910" y="7131252"/>
            <a:ext cx="1284499" cy="103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5962" spc="3106">
                <a:solidFill>
                  <a:srgbClr val="000000"/>
                </a:solidFill>
                <a:latin typeface="Kollektif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 rot="-663">
            <a:off x="10785280" y="7069730"/>
            <a:ext cx="390011" cy="32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4"/>
              </a:lnSpc>
            </a:pPr>
            <a:r>
              <a:rPr lang="en-US" sz="1810" spc="943">
                <a:solidFill>
                  <a:srgbClr val="000000"/>
                </a:solidFill>
                <a:latin typeface="Kollektif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 rot="-663">
            <a:off x="11558271" y="7367044"/>
            <a:ext cx="2353067" cy="606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>
                <a:solidFill>
                  <a:srgbClr val="000000"/>
                </a:solidFill>
                <a:latin typeface="Kollektif"/>
              </a:rPr>
              <a:t>4X4X4=64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05793" y="6083240"/>
            <a:ext cx="3073913" cy="69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4"/>
              </a:lnSpc>
              <a:spcBef>
                <a:spcPct val="0"/>
              </a:spcBef>
            </a:pPr>
            <a:r>
              <a:rPr lang="en-US" sz="4024">
                <a:solidFill>
                  <a:srgbClr val="000000"/>
                </a:solidFill>
                <a:latin typeface="Oswald Bold"/>
              </a:rPr>
              <a:t>Examples: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974721">
            <a:off x="6035501" y="6407265"/>
            <a:ext cx="1381456" cy="1399265"/>
          </a:xfrm>
          <a:custGeom>
            <a:avLst/>
            <a:gdLst/>
            <a:ahLst/>
            <a:cxnLst/>
            <a:rect l="l" t="t" r="r" b="b"/>
            <a:pathLst>
              <a:path w="1381456" h="1399265">
                <a:moveTo>
                  <a:pt x="0" y="0"/>
                </a:moveTo>
                <a:lnTo>
                  <a:pt x="1381456" y="0"/>
                </a:lnTo>
                <a:lnTo>
                  <a:pt x="1381456" y="1399265"/>
                </a:lnTo>
                <a:lnTo>
                  <a:pt x="0" y="13992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27732">
            <a:off x="10396317" y="6410733"/>
            <a:ext cx="1754915" cy="1397551"/>
          </a:xfrm>
          <a:custGeom>
            <a:avLst/>
            <a:gdLst/>
            <a:ahLst/>
            <a:cxnLst/>
            <a:rect l="l" t="t" r="r" b="b"/>
            <a:pathLst>
              <a:path w="1754915" h="1397551">
                <a:moveTo>
                  <a:pt x="0" y="0"/>
                </a:moveTo>
                <a:lnTo>
                  <a:pt x="1754915" y="0"/>
                </a:lnTo>
                <a:lnTo>
                  <a:pt x="1754915" y="1397550"/>
                </a:lnTo>
                <a:lnTo>
                  <a:pt x="0" y="13975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966620" y="1312119"/>
            <a:ext cx="4979671" cy="156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5"/>
              </a:lnSpc>
            </a:pPr>
            <a:r>
              <a:rPr lang="en-US" sz="8300" spc="1319">
                <a:solidFill>
                  <a:srgbClr val="F9BD9D"/>
                </a:solidFill>
                <a:latin typeface="Kollektif"/>
              </a:rPr>
              <a:t>STEP 3: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56455" y="4599248"/>
            <a:ext cx="8934966" cy="109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2"/>
              </a:lnSpc>
              <a:spcBef>
                <a:spcPct val="0"/>
              </a:spcBef>
            </a:pPr>
            <a:r>
              <a:rPr lang="en-US" sz="3144">
                <a:solidFill>
                  <a:srgbClr val="000000"/>
                </a:solidFill>
                <a:latin typeface="Montserrat Light"/>
              </a:rPr>
              <a:t>Complete all multiplication and division in the equation working from left to right.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00726" y="3227595"/>
            <a:ext cx="9242042" cy="119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5"/>
              </a:lnSpc>
            </a:pPr>
            <a:r>
              <a:rPr lang="en-US" sz="7337" spc="14">
                <a:solidFill>
                  <a:srgbClr val="000000"/>
                </a:solidFill>
                <a:latin typeface="Peace Sans"/>
              </a:rPr>
              <a:t>Multiply + Divide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66954">
            <a:off x="5798270" y="7084817"/>
            <a:ext cx="1695707" cy="385388"/>
          </a:xfrm>
          <a:custGeom>
            <a:avLst/>
            <a:gdLst/>
            <a:ahLst/>
            <a:cxnLst/>
            <a:rect l="l" t="t" r="r" b="b"/>
            <a:pathLst>
              <a:path w="1695707" h="385388">
                <a:moveTo>
                  <a:pt x="0" y="0"/>
                </a:moveTo>
                <a:lnTo>
                  <a:pt x="1695707" y="0"/>
                </a:lnTo>
                <a:lnTo>
                  <a:pt x="1695707" y="385388"/>
                </a:lnTo>
                <a:lnTo>
                  <a:pt x="0" y="385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76708">
            <a:off x="9800138" y="6469966"/>
            <a:ext cx="1449099" cy="1484180"/>
          </a:xfrm>
          <a:custGeom>
            <a:avLst/>
            <a:gdLst/>
            <a:ahLst/>
            <a:cxnLst/>
            <a:rect l="l" t="t" r="r" b="b"/>
            <a:pathLst>
              <a:path w="1449099" h="1484180">
                <a:moveTo>
                  <a:pt x="0" y="0"/>
                </a:moveTo>
                <a:lnTo>
                  <a:pt x="1449099" y="0"/>
                </a:lnTo>
                <a:lnTo>
                  <a:pt x="1449099" y="1484180"/>
                </a:lnTo>
                <a:lnTo>
                  <a:pt x="0" y="14841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37592" y="1641623"/>
            <a:ext cx="5103303" cy="159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0"/>
              </a:lnSpc>
            </a:pPr>
            <a:r>
              <a:rPr lang="en-US" sz="8506" spc="1352">
                <a:solidFill>
                  <a:srgbClr val="FF724F"/>
                </a:solidFill>
                <a:latin typeface="Kollektif"/>
              </a:rPr>
              <a:t>STEP 4: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89244" y="3534247"/>
            <a:ext cx="9471498" cy="123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5"/>
              </a:lnSpc>
            </a:pPr>
            <a:r>
              <a:rPr lang="en-US" sz="7519" spc="15">
                <a:solidFill>
                  <a:srgbClr val="000000"/>
                </a:solidFill>
                <a:latin typeface="Peace Sans"/>
              </a:rPr>
              <a:t>Subtract + Add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8814" y="4715051"/>
            <a:ext cx="9156799" cy="111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2"/>
              </a:lnSpc>
              <a:spcBef>
                <a:spcPct val="0"/>
              </a:spcBef>
            </a:pPr>
            <a:r>
              <a:rPr lang="en-US" sz="3222">
                <a:solidFill>
                  <a:srgbClr val="000000"/>
                </a:solidFill>
                <a:latin typeface="Montserrat Light"/>
              </a:rPr>
              <a:t>Complete all multiplication and division in the equation working from left to right.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74338" y="2182821"/>
            <a:ext cx="9939325" cy="152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1"/>
              </a:lnSpc>
            </a:pPr>
            <a:r>
              <a:rPr lang="en-US" sz="11397">
                <a:solidFill>
                  <a:srgbClr val="FBC84F"/>
                </a:solidFill>
                <a:latin typeface="Peace Sans"/>
              </a:rPr>
              <a:t>Example: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63267" y="3957767"/>
            <a:ext cx="4088826" cy="471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9"/>
              </a:lnSpc>
            </a:pPr>
            <a:r>
              <a:rPr lang="en-US" sz="4485">
                <a:solidFill>
                  <a:srgbClr val="000000"/>
                </a:solidFill>
                <a:latin typeface="Oswald"/>
              </a:rPr>
              <a:t>72-{2[4(10-3)+2]}</a:t>
            </a:r>
          </a:p>
          <a:p>
            <a:pPr algn="ctr">
              <a:lnSpc>
                <a:spcPts val="6279"/>
              </a:lnSpc>
            </a:pPr>
            <a:r>
              <a:rPr lang="en-US" sz="4485">
                <a:solidFill>
                  <a:srgbClr val="000000"/>
                </a:solidFill>
                <a:latin typeface="Oswald"/>
              </a:rPr>
              <a:t>72-{2[4(7)+2]}</a:t>
            </a:r>
          </a:p>
          <a:p>
            <a:pPr algn="ctr">
              <a:lnSpc>
                <a:spcPts val="6279"/>
              </a:lnSpc>
            </a:pPr>
            <a:r>
              <a:rPr lang="en-US" sz="4485">
                <a:solidFill>
                  <a:srgbClr val="000000"/>
                </a:solidFill>
                <a:latin typeface="Oswald"/>
              </a:rPr>
              <a:t>72-{2[28+2]}</a:t>
            </a:r>
          </a:p>
          <a:p>
            <a:pPr algn="ctr">
              <a:lnSpc>
                <a:spcPts val="6279"/>
              </a:lnSpc>
            </a:pPr>
            <a:r>
              <a:rPr lang="en-US" sz="4485">
                <a:solidFill>
                  <a:srgbClr val="000000"/>
                </a:solidFill>
                <a:latin typeface="Oswald"/>
              </a:rPr>
              <a:t>72-{2[30]}</a:t>
            </a:r>
          </a:p>
          <a:p>
            <a:pPr algn="ctr">
              <a:lnSpc>
                <a:spcPts val="6279"/>
              </a:lnSpc>
            </a:pPr>
            <a:r>
              <a:rPr lang="en-US" sz="4485">
                <a:solidFill>
                  <a:srgbClr val="000000"/>
                </a:solidFill>
                <a:latin typeface="Oswald"/>
              </a:rPr>
              <a:t>72-{60}</a:t>
            </a:r>
          </a:p>
          <a:p>
            <a:pPr algn="ctr">
              <a:lnSpc>
                <a:spcPts val="6279"/>
              </a:lnSpc>
              <a:spcBef>
                <a:spcPct val="0"/>
              </a:spcBef>
            </a:pPr>
            <a:r>
              <a:rPr lang="en-US" sz="4485">
                <a:solidFill>
                  <a:srgbClr val="000000"/>
                </a:solidFill>
                <a:latin typeface="Oswald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4695" y="4896919"/>
            <a:ext cx="9753653" cy="281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7"/>
              </a:lnSpc>
            </a:pPr>
            <a:r>
              <a:rPr lang="en-US" sz="2842">
                <a:solidFill>
                  <a:srgbClr val="000000"/>
                </a:solidFill>
                <a:latin typeface="Montserrat Medium"/>
              </a:rPr>
              <a:t>Step 1:</a:t>
            </a:r>
            <a:r>
              <a:rPr lang="en-US" sz="2842">
                <a:solidFill>
                  <a:srgbClr val="000000"/>
                </a:solidFill>
                <a:latin typeface="Montserrat"/>
              </a:rPr>
              <a:t> solve operations within the parentheses</a:t>
            </a:r>
          </a:p>
          <a:p>
            <a:pPr>
              <a:lnSpc>
                <a:spcPts val="4547"/>
              </a:lnSpc>
            </a:pPr>
            <a:r>
              <a:rPr lang="en-US" sz="2842">
                <a:solidFill>
                  <a:srgbClr val="000000"/>
                </a:solidFill>
                <a:latin typeface="Montserrat Medium"/>
              </a:rPr>
              <a:t>Step 2:</a:t>
            </a:r>
            <a:r>
              <a:rPr lang="en-US" sz="2842">
                <a:solidFill>
                  <a:srgbClr val="000000"/>
                </a:solidFill>
                <a:latin typeface="Montserrat"/>
              </a:rPr>
              <a:t> solve operations within the brackets completing multiplication and then addition</a:t>
            </a:r>
          </a:p>
          <a:p>
            <a:pPr>
              <a:lnSpc>
                <a:spcPts val="4547"/>
              </a:lnSpc>
            </a:pPr>
            <a:r>
              <a:rPr lang="en-US" sz="2842">
                <a:solidFill>
                  <a:srgbClr val="000000"/>
                </a:solidFill>
                <a:latin typeface="Montserrat Medium"/>
              </a:rPr>
              <a:t>Step 3: </a:t>
            </a:r>
            <a:r>
              <a:rPr lang="en-US" sz="2842">
                <a:solidFill>
                  <a:srgbClr val="000000"/>
                </a:solidFill>
                <a:latin typeface="Montserrat"/>
              </a:rPr>
              <a:t>solve operations within the braces</a:t>
            </a:r>
          </a:p>
          <a:p>
            <a:pPr>
              <a:lnSpc>
                <a:spcPts val="4547"/>
              </a:lnSpc>
            </a:pPr>
            <a:r>
              <a:rPr lang="en-US" sz="2842">
                <a:solidFill>
                  <a:srgbClr val="000000"/>
                </a:solidFill>
                <a:latin typeface="Montserrat Medium"/>
              </a:rPr>
              <a:t>Step 4:</a:t>
            </a:r>
            <a:r>
              <a:rPr lang="en-US" sz="2842">
                <a:solidFill>
                  <a:srgbClr val="000000"/>
                </a:solidFill>
                <a:latin typeface="Montserrat"/>
              </a:rPr>
              <a:t> solve remaining operations from left to right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4260" y="790316"/>
            <a:ext cx="16215040" cy="8706368"/>
            <a:chOff x="0" y="0"/>
            <a:chExt cx="5102203" cy="2739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2203" cy="2739534"/>
            </a:xfrm>
            <a:custGeom>
              <a:avLst/>
              <a:gdLst/>
              <a:ahLst/>
              <a:cxnLst/>
              <a:rect l="l" t="t" r="r" b="b"/>
              <a:pathLst>
                <a:path w="5102203" h="2739534">
                  <a:moveTo>
                    <a:pt x="0" y="0"/>
                  </a:moveTo>
                  <a:lnTo>
                    <a:pt x="5102203" y="0"/>
                  </a:lnTo>
                  <a:lnTo>
                    <a:pt x="5102203" y="2739534"/>
                  </a:lnTo>
                  <a:lnTo>
                    <a:pt x="0" y="2739534"/>
                  </a:lnTo>
                  <a:close/>
                </a:path>
              </a:pathLst>
            </a:custGeom>
            <a:solidFill>
              <a:srgbClr val="FEF5DA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227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76242" y="2516963"/>
            <a:ext cx="11332649" cy="173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24"/>
              </a:lnSpc>
            </a:pPr>
            <a:r>
              <a:rPr lang="en-US" sz="12994">
                <a:solidFill>
                  <a:srgbClr val="FBC84F"/>
                </a:solidFill>
                <a:latin typeface="Peace Sans"/>
              </a:rPr>
              <a:t>Practice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93433" y="4838937"/>
            <a:ext cx="6569880" cy="281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6718" lvl="1" indent="-578359">
              <a:lnSpc>
                <a:spcPts val="7500"/>
              </a:lnSpc>
              <a:buFont typeface="Arial"/>
              <a:buChar char="•"/>
            </a:pPr>
            <a:r>
              <a:rPr lang="en-US" sz="5357">
                <a:solidFill>
                  <a:srgbClr val="000000"/>
                </a:solidFill>
                <a:latin typeface="Oswald"/>
              </a:rPr>
              <a:t>87-{2[2(7-2)+5]-7}</a:t>
            </a:r>
          </a:p>
          <a:p>
            <a:pPr>
              <a:lnSpc>
                <a:spcPts val="7500"/>
              </a:lnSpc>
            </a:pPr>
            <a:endParaRPr lang="en-US" sz="5357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7500"/>
              </a:lnSpc>
              <a:spcBef>
                <a:spcPct val="0"/>
              </a:spcBef>
            </a:pPr>
            <a:r>
              <a:rPr lang="en-US" sz="5357">
                <a:solidFill>
                  <a:srgbClr val="000000"/>
                </a:solidFill>
                <a:latin typeface="Oswald"/>
              </a:rPr>
              <a:t>     2. 23+5X7-6÷2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34949" y="4838937"/>
            <a:ext cx="6659619" cy="281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357">
                <a:solidFill>
                  <a:srgbClr val="000000"/>
                </a:solidFill>
                <a:latin typeface="Oswald"/>
              </a:rPr>
              <a:t>3. [2(7-2)+5] - [(8-2)+8÷4]</a:t>
            </a:r>
          </a:p>
          <a:p>
            <a:pPr>
              <a:lnSpc>
                <a:spcPts val="7500"/>
              </a:lnSpc>
            </a:pPr>
            <a:endParaRPr lang="en-US" sz="5357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7500"/>
              </a:lnSpc>
              <a:spcBef>
                <a:spcPct val="0"/>
              </a:spcBef>
            </a:pPr>
            <a:r>
              <a:rPr lang="en-US" sz="5357">
                <a:solidFill>
                  <a:srgbClr val="000000"/>
                </a:solidFill>
                <a:latin typeface="Oswald"/>
              </a:rPr>
              <a:t>4.  64+6-2X6÷3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Calibri</vt:lpstr>
      <vt:lpstr>Arial</vt:lpstr>
      <vt:lpstr>Montserrat Light</vt:lpstr>
      <vt:lpstr>Kollektif Bold</vt:lpstr>
      <vt:lpstr>Montserrat</vt:lpstr>
      <vt:lpstr>Montserrat Medium</vt:lpstr>
      <vt:lpstr>Kollektif</vt:lpstr>
      <vt:lpstr>Oswald Bold</vt:lpstr>
      <vt:lpstr>Oswald</vt:lpstr>
      <vt:lpstr>Peace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Pastel Compare and Contrast Character Analysis Literature Presentation</dc:title>
  <cp:lastModifiedBy>ALDA LAUR PACLAUNA</cp:lastModifiedBy>
  <cp:revision>1</cp:revision>
  <dcterms:created xsi:type="dcterms:W3CDTF">2006-08-16T00:00:00Z</dcterms:created>
  <dcterms:modified xsi:type="dcterms:W3CDTF">2023-10-14T00:17:28Z</dcterms:modified>
  <dc:identifier>DAFwosZN-5w</dc:identifier>
</cp:coreProperties>
</file>