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iker" panose="020B0604020202020204" charset="0"/>
      <p:regular r:id="rId19"/>
    </p:embeddedFont>
    <p:embeddedFont>
      <p:font typeface="Gliker Semi-Bold" panose="020B0604020202020204" charset="0"/>
      <p:regular r:id="rId20"/>
    </p:embeddedFont>
    <p:embeddedFont>
      <p:font typeface="Quicksand Bold" panose="020B0604020202020204" charset="0"/>
      <p:regular r:id="rId21"/>
    </p:embeddedFont>
    <p:embeddedFont>
      <p:font typeface="Quicksand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.svg"/><Relationship Id="rId5" Type="http://schemas.openxmlformats.org/officeDocument/2006/relationships/image" Target="../media/image50.sv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4.svg"/><Relationship Id="rId7" Type="http://schemas.openxmlformats.org/officeDocument/2006/relationships/image" Target="../media/image5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48.svg"/><Relationship Id="rId10" Type="http://schemas.openxmlformats.org/officeDocument/2006/relationships/image" Target="../media/image59.png"/><Relationship Id="rId4" Type="http://schemas.openxmlformats.org/officeDocument/2006/relationships/image" Target="../media/image47.png"/><Relationship Id="rId9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1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19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5003" y="1028700"/>
            <a:ext cx="7425044" cy="6391726"/>
            <a:chOff x="0" y="0"/>
            <a:chExt cx="9900058" cy="8522301"/>
          </a:xfrm>
        </p:grpSpPr>
        <p:sp>
          <p:nvSpPr>
            <p:cNvPr id="3" name="Freeform 3"/>
            <p:cNvSpPr/>
            <p:nvPr/>
          </p:nvSpPr>
          <p:spPr>
            <a:xfrm rot="-10800000">
              <a:off x="4397855" y="0"/>
              <a:ext cx="1104348" cy="552174"/>
            </a:xfrm>
            <a:custGeom>
              <a:avLst/>
              <a:gdLst/>
              <a:ahLst/>
              <a:cxnLst/>
              <a:rect l="l" t="t" r="r" b="b"/>
              <a:pathLst>
                <a:path w="1104348" h="552174">
                  <a:moveTo>
                    <a:pt x="0" y="0"/>
                  </a:moveTo>
                  <a:lnTo>
                    <a:pt x="1104348" y="0"/>
                  </a:lnTo>
                  <a:lnTo>
                    <a:pt x="1104348" y="552174"/>
                  </a:lnTo>
                  <a:lnTo>
                    <a:pt x="0" y="55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397855" y="7970127"/>
              <a:ext cx="1104348" cy="552174"/>
            </a:xfrm>
            <a:custGeom>
              <a:avLst/>
              <a:gdLst/>
              <a:ahLst/>
              <a:cxnLst/>
              <a:rect l="l" t="t" r="r" b="b"/>
              <a:pathLst>
                <a:path w="1104348" h="552174">
                  <a:moveTo>
                    <a:pt x="0" y="0"/>
                  </a:moveTo>
                  <a:lnTo>
                    <a:pt x="1104348" y="0"/>
                  </a:lnTo>
                  <a:lnTo>
                    <a:pt x="1104348" y="552174"/>
                  </a:lnTo>
                  <a:lnTo>
                    <a:pt x="0" y="55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38432"/>
              <a:ext cx="9900058" cy="6274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9"/>
                </a:lnSpc>
              </a:pPr>
              <a:r>
                <a:rPr lang="en-US" sz="7999">
                  <a:solidFill>
                    <a:srgbClr val="15130D"/>
                  </a:solidFill>
                  <a:latin typeface="Gliker Semi-Bold"/>
                </a:rPr>
                <a:t>The Effect</a:t>
              </a:r>
            </a:p>
            <a:p>
              <a:pPr algn="ctr">
                <a:lnSpc>
                  <a:spcPts val="9279"/>
                </a:lnSpc>
              </a:pPr>
              <a:r>
                <a:rPr lang="en-US" sz="7999">
                  <a:solidFill>
                    <a:srgbClr val="15130D"/>
                  </a:solidFill>
                  <a:latin typeface="Gliker Semi-Bold"/>
                </a:rPr>
                <a:t>of Sunlight</a:t>
              </a:r>
            </a:p>
            <a:p>
              <a:pPr algn="ctr">
                <a:lnSpc>
                  <a:spcPts val="9279"/>
                </a:lnSpc>
              </a:pPr>
              <a:r>
                <a:rPr lang="en-US" sz="7999">
                  <a:solidFill>
                    <a:srgbClr val="15130D"/>
                  </a:solidFill>
                  <a:latin typeface="Gliker Semi-Bold"/>
                </a:rPr>
                <a:t>on the Earth's Surface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37338" y="7838688"/>
            <a:ext cx="5520376" cy="102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>
                <a:solidFill>
                  <a:srgbClr val="15130D"/>
                </a:solidFill>
                <a:latin typeface="Quicksand Medium"/>
              </a:rPr>
              <a:t>Explore how the Sun warms the Earth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033527" y="2619119"/>
            <a:ext cx="6734158" cy="5210431"/>
            <a:chOff x="0" y="0"/>
            <a:chExt cx="660400" cy="510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510972"/>
            </a:xfrm>
            <a:custGeom>
              <a:avLst/>
              <a:gdLst/>
              <a:ahLst/>
              <a:cxnLst/>
              <a:rect l="l" t="t" r="r" b="b"/>
              <a:pathLst>
                <a:path w="660400" h="510972">
                  <a:moveTo>
                    <a:pt x="220252" y="491903"/>
                  </a:moveTo>
                  <a:cubicBezTo>
                    <a:pt x="254109" y="503417"/>
                    <a:pt x="292600" y="510972"/>
                    <a:pt x="330378" y="510972"/>
                  </a:cubicBezTo>
                  <a:cubicBezTo>
                    <a:pt x="368157" y="510972"/>
                    <a:pt x="404509" y="504495"/>
                    <a:pt x="438009" y="492982"/>
                  </a:cubicBezTo>
                  <a:cubicBezTo>
                    <a:pt x="438723" y="492622"/>
                    <a:pt x="439435" y="492622"/>
                    <a:pt x="440148" y="492263"/>
                  </a:cubicBezTo>
                  <a:cubicBezTo>
                    <a:pt x="565955" y="446207"/>
                    <a:pt x="658618" y="324594"/>
                    <a:pt x="660400" y="189175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89034"/>
                  </a:lnTo>
                  <a:cubicBezTo>
                    <a:pt x="1782" y="325312"/>
                    <a:pt x="93019" y="446928"/>
                    <a:pt x="220252" y="491903"/>
                  </a:cubicBezTo>
                  <a:close/>
                </a:path>
              </a:pathLst>
            </a:custGeom>
            <a:solidFill>
              <a:srgbClr val="FFAA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60400" cy="704850"/>
            </a:xfrm>
            <a:prstGeom prst="rect">
              <a:avLst/>
            </a:prstGeom>
          </p:spPr>
          <p:txBody>
            <a:bodyPr lIns="48121" tIns="48121" rIns="48121" bIns="48121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9487105" y="2619119"/>
            <a:ext cx="6767369" cy="5210431"/>
            <a:chOff x="0" y="0"/>
            <a:chExt cx="660400" cy="5084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508465"/>
            </a:xfrm>
            <a:custGeom>
              <a:avLst/>
              <a:gdLst/>
              <a:ahLst/>
              <a:cxnLst/>
              <a:rect l="l" t="t" r="r" b="b"/>
              <a:pathLst>
                <a:path w="660400" h="508465">
                  <a:moveTo>
                    <a:pt x="220252" y="489396"/>
                  </a:moveTo>
                  <a:cubicBezTo>
                    <a:pt x="254109" y="500910"/>
                    <a:pt x="292600" y="508465"/>
                    <a:pt x="330378" y="508465"/>
                  </a:cubicBezTo>
                  <a:cubicBezTo>
                    <a:pt x="368157" y="508465"/>
                    <a:pt x="404509" y="501988"/>
                    <a:pt x="438009" y="490474"/>
                  </a:cubicBezTo>
                  <a:cubicBezTo>
                    <a:pt x="438723" y="490115"/>
                    <a:pt x="439435" y="490115"/>
                    <a:pt x="440148" y="489755"/>
                  </a:cubicBezTo>
                  <a:cubicBezTo>
                    <a:pt x="565955" y="443700"/>
                    <a:pt x="658618" y="322086"/>
                    <a:pt x="660400" y="18672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86584"/>
                  </a:lnTo>
                  <a:cubicBezTo>
                    <a:pt x="1782" y="322805"/>
                    <a:pt x="93019" y="444420"/>
                    <a:pt x="220252" y="489396"/>
                  </a:cubicBezTo>
                  <a:close/>
                </a:path>
              </a:pathLst>
            </a:custGeom>
            <a:solidFill>
              <a:srgbClr val="6A7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60400" cy="704850"/>
            </a:xfrm>
            <a:prstGeom prst="rect">
              <a:avLst/>
            </a:prstGeom>
          </p:spPr>
          <p:txBody>
            <a:bodyPr lIns="48121" tIns="48121" rIns="48121" bIns="48121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643622" y="3553151"/>
            <a:ext cx="4454333" cy="2745489"/>
          </a:xfrm>
          <a:custGeom>
            <a:avLst/>
            <a:gdLst/>
            <a:ahLst/>
            <a:cxnLst/>
            <a:rect l="l" t="t" r="r" b="b"/>
            <a:pathLst>
              <a:path w="4454333" h="2745489">
                <a:moveTo>
                  <a:pt x="0" y="0"/>
                </a:moveTo>
                <a:lnTo>
                  <a:pt x="4454333" y="0"/>
                </a:lnTo>
                <a:lnTo>
                  <a:pt x="4454333" y="2745489"/>
                </a:lnTo>
                <a:lnTo>
                  <a:pt x="0" y="2745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11025064" y="3792060"/>
            <a:ext cx="1021399" cy="1021399"/>
          </a:xfrm>
          <a:custGeom>
            <a:avLst/>
            <a:gdLst/>
            <a:ahLst/>
            <a:cxnLst/>
            <a:rect l="l" t="t" r="r" b="b"/>
            <a:pathLst>
              <a:path w="1021399" h="1021399">
                <a:moveTo>
                  <a:pt x="0" y="0"/>
                </a:moveTo>
                <a:lnTo>
                  <a:pt x="1021399" y="0"/>
                </a:lnTo>
                <a:lnTo>
                  <a:pt x="1021399" y="1021400"/>
                </a:lnTo>
                <a:lnTo>
                  <a:pt x="0" y="102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12073102" y="3792060"/>
            <a:ext cx="1021399" cy="1021399"/>
          </a:xfrm>
          <a:custGeom>
            <a:avLst/>
            <a:gdLst/>
            <a:ahLst/>
            <a:cxnLst/>
            <a:rect l="l" t="t" r="r" b="b"/>
            <a:pathLst>
              <a:path w="1021399" h="1021399">
                <a:moveTo>
                  <a:pt x="0" y="0"/>
                </a:moveTo>
                <a:lnTo>
                  <a:pt x="1021400" y="0"/>
                </a:lnTo>
                <a:lnTo>
                  <a:pt x="1021400" y="1021400"/>
                </a:lnTo>
                <a:lnTo>
                  <a:pt x="0" y="102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173439" y="3517626"/>
            <a:ext cx="4454333" cy="2745489"/>
          </a:xfrm>
          <a:custGeom>
            <a:avLst/>
            <a:gdLst/>
            <a:ahLst/>
            <a:cxnLst/>
            <a:rect l="l" t="t" r="r" b="b"/>
            <a:pathLst>
              <a:path w="4454333" h="2745489">
                <a:moveTo>
                  <a:pt x="0" y="0"/>
                </a:moveTo>
                <a:lnTo>
                  <a:pt x="4454333" y="0"/>
                </a:lnTo>
                <a:lnTo>
                  <a:pt x="4454333" y="2745489"/>
                </a:lnTo>
                <a:lnTo>
                  <a:pt x="0" y="27454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3645918" y="3792060"/>
            <a:ext cx="1021399" cy="1021399"/>
          </a:xfrm>
          <a:custGeom>
            <a:avLst/>
            <a:gdLst/>
            <a:ahLst/>
            <a:cxnLst/>
            <a:rect l="l" t="t" r="r" b="b"/>
            <a:pathLst>
              <a:path w="1021399" h="1021399">
                <a:moveTo>
                  <a:pt x="0" y="0"/>
                </a:moveTo>
                <a:lnTo>
                  <a:pt x="1021400" y="0"/>
                </a:lnTo>
                <a:lnTo>
                  <a:pt x="1021400" y="1021400"/>
                </a:lnTo>
                <a:lnTo>
                  <a:pt x="0" y="102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45433" y="1733858"/>
            <a:ext cx="1459591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Different colored materials under the sun will warm at different rates.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8673" y="8229600"/>
            <a:ext cx="1387663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Darker-colored materials absorb more light and get warm faster than light-colored materials.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54684" y="6663781"/>
            <a:ext cx="609184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5130D"/>
                </a:solidFill>
                <a:latin typeface="Quicksand Bold"/>
              </a:rPr>
              <a:t>Heat is absorbed.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24867" y="6663781"/>
            <a:ext cx="609184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FFF8ED"/>
                </a:solidFill>
                <a:latin typeface="Quicksand Bold"/>
              </a:rPr>
              <a:t>Heat bounces off.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5671" y="664138"/>
            <a:ext cx="16375439" cy="105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Sun's Effect on Earth's Materials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1934" y="375013"/>
            <a:ext cx="8694024" cy="9622862"/>
            <a:chOff x="0" y="0"/>
            <a:chExt cx="11592032" cy="12830483"/>
          </a:xfrm>
        </p:grpSpPr>
        <p:grpSp>
          <p:nvGrpSpPr>
            <p:cNvPr id="3" name="Group 3"/>
            <p:cNvGrpSpPr/>
            <p:nvPr/>
          </p:nvGrpSpPr>
          <p:grpSpPr>
            <a:xfrm rot="-1438190">
              <a:off x="2506766" y="3160374"/>
              <a:ext cx="7617714" cy="8337318"/>
              <a:chOff x="0" y="0"/>
              <a:chExt cx="1809620" cy="19805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09620" cy="1980565"/>
              </a:xfrm>
              <a:custGeom>
                <a:avLst/>
                <a:gdLst/>
                <a:ahLst/>
                <a:cxnLst/>
                <a:rect l="l" t="t" r="r" b="b"/>
                <a:pathLst>
                  <a:path w="1809620" h="1980565">
                    <a:moveTo>
                      <a:pt x="0" y="0"/>
                    </a:moveTo>
                    <a:lnTo>
                      <a:pt x="1809620" y="0"/>
                    </a:lnTo>
                    <a:lnTo>
                      <a:pt x="1809620" y="1980565"/>
                    </a:lnTo>
                    <a:lnTo>
                      <a:pt x="0" y="1980565"/>
                    </a:lnTo>
                    <a:close/>
                  </a:path>
                </a:pathLst>
              </a:custGeom>
              <a:solidFill>
                <a:srgbClr val="9CC6E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41702" y="9524645"/>
              <a:ext cx="7356745" cy="3305838"/>
              <a:chOff x="0" y="0"/>
              <a:chExt cx="881876" cy="39628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81876" cy="396281"/>
              </a:xfrm>
              <a:custGeom>
                <a:avLst/>
                <a:gdLst/>
                <a:ahLst/>
                <a:cxnLst/>
                <a:rect l="l" t="t" r="r" b="b"/>
                <a:pathLst>
                  <a:path w="881876" h="396281">
                    <a:moveTo>
                      <a:pt x="440938" y="0"/>
                    </a:moveTo>
                    <a:cubicBezTo>
                      <a:pt x="197415" y="0"/>
                      <a:pt x="0" y="88711"/>
                      <a:pt x="0" y="198141"/>
                    </a:cubicBezTo>
                    <a:cubicBezTo>
                      <a:pt x="0" y="307571"/>
                      <a:pt x="197415" y="396281"/>
                      <a:pt x="440938" y="396281"/>
                    </a:cubicBezTo>
                    <a:cubicBezTo>
                      <a:pt x="684461" y="396281"/>
                      <a:pt x="881876" y="307571"/>
                      <a:pt x="881876" y="198141"/>
                    </a:cubicBezTo>
                    <a:cubicBezTo>
                      <a:pt x="881876" y="88711"/>
                      <a:pt x="684461" y="0"/>
                      <a:pt x="440938" y="0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08701" y="8375296"/>
              <a:ext cx="8583331" cy="3068541"/>
            </a:xfrm>
            <a:custGeom>
              <a:avLst/>
              <a:gdLst/>
              <a:ahLst/>
              <a:cxnLst/>
              <a:rect l="l" t="t" r="r" b="b"/>
              <a:pathLst>
                <a:path w="8583331" h="3068541">
                  <a:moveTo>
                    <a:pt x="0" y="0"/>
                  </a:moveTo>
                  <a:lnTo>
                    <a:pt x="8583331" y="0"/>
                  </a:lnTo>
                  <a:lnTo>
                    <a:pt x="8583331" y="3068541"/>
                  </a:lnTo>
                  <a:lnTo>
                    <a:pt x="0" y="3068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585276">
              <a:off x="1490413" y="1425372"/>
              <a:ext cx="8444507" cy="8681269"/>
            </a:xfrm>
            <a:custGeom>
              <a:avLst/>
              <a:gdLst/>
              <a:ahLst/>
              <a:cxnLst/>
              <a:rect l="l" t="t" r="r" b="b"/>
              <a:pathLst>
                <a:path w="8444507" h="8681269">
                  <a:moveTo>
                    <a:pt x="0" y="0"/>
                  </a:moveTo>
                  <a:lnTo>
                    <a:pt x="8444508" y="0"/>
                  </a:lnTo>
                  <a:lnTo>
                    <a:pt x="8444508" y="8681270"/>
                  </a:lnTo>
                  <a:lnTo>
                    <a:pt x="0" y="8681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801837" y="3852044"/>
              <a:ext cx="5512609" cy="6953980"/>
            </a:xfrm>
            <a:custGeom>
              <a:avLst/>
              <a:gdLst/>
              <a:ahLst/>
              <a:cxnLst/>
              <a:rect l="l" t="t" r="r" b="b"/>
              <a:pathLst>
                <a:path w="5512609" h="6953980">
                  <a:moveTo>
                    <a:pt x="0" y="0"/>
                  </a:moveTo>
                  <a:lnTo>
                    <a:pt x="5512609" y="0"/>
                  </a:lnTo>
                  <a:lnTo>
                    <a:pt x="5512609" y="6953979"/>
                  </a:lnTo>
                  <a:lnTo>
                    <a:pt x="0" y="6953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54445" y="5700178"/>
            <a:ext cx="5347198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>
                <a:solidFill>
                  <a:srgbClr val="15130D"/>
                </a:solidFill>
                <a:latin typeface="Quicksand Medium"/>
              </a:rPr>
              <a:t>Shade forms when a structure blocks the Sun's rays. It protects us and provides relief from the Sun's heat.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15522" y="1367874"/>
            <a:ext cx="7425044" cy="3719068"/>
            <a:chOff x="0" y="0"/>
            <a:chExt cx="9900058" cy="4958757"/>
          </a:xfrm>
        </p:grpSpPr>
        <p:sp>
          <p:nvSpPr>
            <p:cNvPr id="14" name="Freeform 14"/>
            <p:cNvSpPr/>
            <p:nvPr/>
          </p:nvSpPr>
          <p:spPr>
            <a:xfrm rot="-10800000">
              <a:off x="4397855" y="0"/>
              <a:ext cx="1104348" cy="552174"/>
            </a:xfrm>
            <a:custGeom>
              <a:avLst/>
              <a:gdLst/>
              <a:ahLst/>
              <a:cxnLst/>
              <a:rect l="l" t="t" r="r" b="b"/>
              <a:pathLst>
                <a:path w="1104348" h="552174">
                  <a:moveTo>
                    <a:pt x="0" y="0"/>
                  </a:moveTo>
                  <a:lnTo>
                    <a:pt x="1104348" y="0"/>
                  </a:lnTo>
                  <a:lnTo>
                    <a:pt x="1104348" y="552174"/>
                  </a:lnTo>
                  <a:lnTo>
                    <a:pt x="0" y="55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397855" y="4406583"/>
              <a:ext cx="1104348" cy="552174"/>
            </a:xfrm>
            <a:custGeom>
              <a:avLst/>
              <a:gdLst/>
              <a:ahLst/>
              <a:cxnLst/>
              <a:rect l="l" t="t" r="r" b="b"/>
              <a:pathLst>
                <a:path w="1104348" h="552174">
                  <a:moveTo>
                    <a:pt x="0" y="0"/>
                  </a:moveTo>
                  <a:lnTo>
                    <a:pt x="1104348" y="0"/>
                  </a:lnTo>
                  <a:lnTo>
                    <a:pt x="1104348" y="552174"/>
                  </a:lnTo>
                  <a:lnTo>
                    <a:pt x="0" y="55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9679"/>
              <a:ext cx="9900058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399"/>
                </a:lnSpc>
                <a:spcBef>
                  <a:spcPct val="0"/>
                </a:spcBef>
              </a:pPr>
              <a:r>
                <a:rPr lang="en-US" sz="6999" u="none" strike="noStrike">
                  <a:solidFill>
                    <a:srgbClr val="15130D"/>
                  </a:solidFill>
                  <a:latin typeface="Gliker Semi-Bold"/>
                </a:rPr>
                <a:t>Shade and How It's Produced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15138" y="-2073638"/>
            <a:ext cx="19318277" cy="5488752"/>
          </a:xfrm>
          <a:custGeom>
            <a:avLst/>
            <a:gdLst/>
            <a:ahLst/>
            <a:cxnLst/>
            <a:rect l="l" t="t" r="r" b="b"/>
            <a:pathLst>
              <a:path w="19318277" h="5488752">
                <a:moveTo>
                  <a:pt x="0" y="0"/>
                </a:moveTo>
                <a:lnTo>
                  <a:pt x="19318276" y="0"/>
                </a:lnTo>
                <a:lnTo>
                  <a:pt x="19318276" y="5488752"/>
                </a:lnTo>
                <a:lnTo>
                  <a:pt x="0" y="5488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1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90090" y="654613"/>
            <a:ext cx="1370782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15130D"/>
                </a:solidFill>
                <a:latin typeface="Gliker Semi-Bold"/>
              </a:rPr>
              <a:t>There are different ways to produce shades and block the sunlight.</a:t>
            </a:r>
          </a:p>
        </p:txBody>
      </p:sp>
      <p:sp>
        <p:nvSpPr>
          <p:cNvPr id="4" name="Freeform 4"/>
          <p:cNvSpPr/>
          <p:nvPr/>
        </p:nvSpPr>
        <p:spPr>
          <a:xfrm>
            <a:off x="2542971" y="6461700"/>
            <a:ext cx="2607054" cy="932022"/>
          </a:xfrm>
          <a:custGeom>
            <a:avLst/>
            <a:gdLst/>
            <a:ahLst/>
            <a:cxnLst/>
            <a:rect l="l" t="t" r="r" b="b"/>
            <a:pathLst>
              <a:path w="2607054" h="932022">
                <a:moveTo>
                  <a:pt x="0" y="0"/>
                </a:moveTo>
                <a:lnTo>
                  <a:pt x="2607054" y="0"/>
                </a:lnTo>
                <a:lnTo>
                  <a:pt x="2607054" y="932021"/>
                </a:lnTo>
                <a:lnTo>
                  <a:pt x="0" y="932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556690" y="6348350"/>
            <a:ext cx="2841114" cy="1045372"/>
            <a:chOff x="0" y="0"/>
            <a:chExt cx="812800" cy="2990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9065"/>
            </a:xfrm>
            <a:custGeom>
              <a:avLst/>
              <a:gdLst/>
              <a:ahLst/>
              <a:cxnLst/>
              <a:rect l="l" t="t" r="r" b="b"/>
              <a:pathLst>
                <a:path w="812800" h="299065">
                  <a:moveTo>
                    <a:pt x="406400" y="0"/>
                  </a:moveTo>
                  <a:cubicBezTo>
                    <a:pt x="181951" y="0"/>
                    <a:pt x="0" y="66948"/>
                    <a:pt x="0" y="149533"/>
                  </a:cubicBezTo>
                  <a:cubicBezTo>
                    <a:pt x="0" y="232117"/>
                    <a:pt x="181951" y="299065"/>
                    <a:pt x="406400" y="299065"/>
                  </a:cubicBezTo>
                  <a:cubicBezTo>
                    <a:pt x="630849" y="299065"/>
                    <a:pt x="812800" y="232117"/>
                    <a:pt x="812800" y="149533"/>
                  </a:cubicBezTo>
                  <a:cubicBezTo>
                    <a:pt x="812800" y="6694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7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802519" y="6352532"/>
            <a:ext cx="3217781" cy="1150357"/>
          </a:xfrm>
          <a:custGeom>
            <a:avLst/>
            <a:gdLst/>
            <a:ahLst/>
            <a:cxnLst/>
            <a:rect l="l" t="t" r="r" b="b"/>
            <a:pathLst>
              <a:path w="3217781" h="1150357">
                <a:moveTo>
                  <a:pt x="0" y="0"/>
                </a:moveTo>
                <a:lnTo>
                  <a:pt x="3217781" y="0"/>
                </a:lnTo>
                <a:lnTo>
                  <a:pt x="3217781" y="1150357"/>
                </a:lnTo>
                <a:lnTo>
                  <a:pt x="0" y="1150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24170" y="4383395"/>
            <a:ext cx="1662027" cy="2728701"/>
          </a:xfrm>
          <a:custGeom>
            <a:avLst/>
            <a:gdLst/>
            <a:ahLst/>
            <a:cxnLst/>
            <a:rect l="l" t="t" r="r" b="b"/>
            <a:pathLst>
              <a:path w="1662027" h="2728701">
                <a:moveTo>
                  <a:pt x="0" y="0"/>
                </a:moveTo>
                <a:lnTo>
                  <a:pt x="1662027" y="0"/>
                </a:lnTo>
                <a:lnTo>
                  <a:pt x="1662027" y="2728701"/>
                </a:lnTo>
                <a:lnTo>
                  <a:pt x="0" y="2728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545398" y="7739649"/>
            <a:ext cx="319720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Bold"/>
              </a:rPr>
              <a:t>Using tents and umbrellas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92905" y="7739649"/>
            <a:ext cx="210718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Bold"/>
              </a:rPr>
              <a:t>Planting trees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45636" y="7739649"/>
            <a:ext cx="42190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Bold"/>
              </a:rPr>
              <a:t>Constructing</a:t>
            </a:r>
          </a:p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Bold"/>
              </a:rPr>
              <a:t>buildings or shelters</a:t>
            </a:r>
          </a:p>
        </p:txBody>
      </p:sp>
      <p:sp>
        <p:nvSpPr>
          <p:cNvPr id="13" name="Freeform 13"/>
          <p:cNvSpPr/>
          <p:nvPr/>
        </p:nvSpPr>
        <p:spPr>
          <a:xfrm rot="-1623738">
            <a:off x="7591257" y="4261953"/>
            <a:ext cx="2672639" cy="2747572"/>
          </a:xfrm>
          <a:custGeom>
            <a:avLst/>
            <a:gdLst/>
            <a:ahLst/>
            <a:cxnLst/>
            <a:rect l="l" t="t" r="r" b="b"/>
            <a:pathLst>
              <a:path w="2672639" h="2747572">
                <a:moveTo>
                  <a:pt x="0" y="0"/>
                </a:moveTo>
                <a:lnTo>
                  <a:pt x="2672639" y="0"/>
                </a:lnTo>
                <a:lnTo>
                  <a:pt x="2672639" y="2747572"/>
                </a:lnTo>
                <a:lnTo>
                  <a:pt x="0" y="2747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33841" y="4101025"/>
            <a:ext cx="1825314" cy="2952714"/>
          </a:xfrm>
          <a:custGeom>
            <a:avLst/>
            <a:gdLst/>
            <a:ahLst/>
            <a:cxnLst/>
            <a:rect l="l" t="t" r="r" b="b"/>
            <a:pathLst>
              <a:path w="1825314" h="2952714">
                <a:moveTo>
                  <a:pt x="0" y="0"/>
                </a:moveTo>
                <a:lnTo>
                  <a:pt x="1825314" y="0"/>
                </a:lnTo>
                <a:lnTo>
                  <a:pt x="1825314" y="2952714"/>
                </a:lnTo>
                <a:lnTo>
                  <a:pt x="0" y="29527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0112" y="2701204"/>
            <a:ext cx="19051012" cy="8210601"/>
            <a:chOff x="0" y="0"/>
            <a:chExt cx="25401350" cy="1094746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15494559" y="0"/>
              <a:ext cx="9906790" cy="10947469"/>
              <a:chOff x="0" y="0"/>
              <a:chExt cx="660400" cy="7297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7745421" y="0"/>
              <a:ext cx="9906790" cy="10947469"/>
              <a:chOff x="0" y="0"/>
              <a:chExt cx="660400" cy="7297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0" y="0"/>
              <a:ext cx="9906790" cy="10947469"/>
              <a:chOff x="0" y="0"/>
              <a:chExt cx="660400" cy="7297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 rot="-10800000">
            <a:off x="14573574" y="3732527"/>
            <a:ext cx="828261" cy="414130"/>
          </a:xfrm>
          <a:custGeom>
            <a:avLst/>
            <a:gdLst/>
            <a:ahLst/>
            <a:cxnLst/>
            <a:rect l="l" t="t" r="r" b="b"/>
            <a:pathLst>
              <a:path w="828261" h="414130">
                <a:moveTo>
                  <a:pt x="0" y="0"/>
                </a:moveTo>
                <a:lnTo>
                  <a:pt x="828261" y="0"/>
                </a:lnTo>
                <a:lnTo>
                  <a:pt x="828261" y="414130"/>
                </a:lnTo>
                <a:lnTo>
                  <a:pt x="0" y="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2877416" y="3732527"/>
            <a:ext cx="828261" cy="414130"/>
          </a:xfrm>
          <a:custGeom>
            <a:avLst/>
            <a:gdLst/>
            <a:ahLst/>
            <a:cxnLst/>
            <a:rect l="l" t="t" r="r" b="b"/>
            <a:pathLst>
              <a:path w="828261" h="414130">
                <a:moveTo>
                  <a:pt x="0" y="0"/>
                </a:moveTo>
                <a:lnTo>
                  <a:pt x="828260" y="0"/>
                </a:lnTo>
                <a:lnTo>
                  <a:pt x="828260" y="414130"/>
                </a:lnTo>
                <a:lnTo>
                  <a:pt x="0" y="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8725638" y="3732527"/>
            <a:ext cx="828261" cy="414130"/>
          </a:xfrm>
          <a:custGeom>
            <a:avLst/>
            <a:gdLst/>
            <a:ahLst/>
            <a:cxnLst/>
            <a:rect l="l" t="t" r="r" b="b"/>
            <a:pathLst>
              <a:path w="828261" h="414130">
                <a:moveTo>
                  <a:pt x="0" y="0"/>
                </a:moveTo>
                <a:lnTo>
                  <a:pt x="828261" y="0"/>
                </a:lnTo>
                <a:lnTo>
                  <a:pt x="828261" y="414130"/>
                </a:lnTo>
                <a:lnTo>
                  <a:pt x="0" y="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6761948" y="4673794"/>
            <a:ext cx="4764104" cy="3116332"/>
            <a:chOff x="0" y="0"/>
            <a:chExt cx="6352139" cy="415510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6352139" cy="205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Bold"/>
                </a:rPr>
                <a:t>Sun's heat has different effects on Earth's materials.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08112"/>
              <a:ext cx="6352139" cy="1646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u="none">
                  <a:solidFill>
                    <a:srgbClr val="15130D"/>
                  </a:solidFill>
                  <a:latin typeface="Quicksand Medium"/>
                </a:rPr>
                <a:t>The darker the material, the more heat it absorbs, hence the faster it gets warm.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0094" y="4673794"/>
            <a:ext cx="4769681" cy="2602810"/>
            <a:chOff x="0" y="0"/>
            <a:chExt cx="6359575" cy="347041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6352139" cy="1369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Bold"/>
                </a:rPr>
                <a:t>The Sun provides us with light and heat.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36" y="1823416"/>
              <a:ext cx="6352139" cy="1646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u="none">
                  <a:solidFill>
                    <a:srgbClr val="15130D"/>
                  </a:solidFill>
                  <a:latin typeface="Quicksand Medium"/>
                </a:rPr>
                <a:t>When the Sun's rays reach Earth, the light energy changes to heat.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73802" y="4673794"/>
            <a:ext cx="4764104" cy="3116332"/>
            <a:chOff x="0" y="0"/>
            <a:chExt cx="6352139" cy="415510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6352139" cy="205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Bold"/>
                </a:rPr>
                <a:t>Shade provides relief and protection from the Sun's heat.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508112"/>
              <a:ext cx="6352139" cy="1646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u="none">
                  <a:solidFill>
                    <a:srgbClr val="15130D"/>
                  </a:solidFill>
                  <a:latin typeface="Quicksand Medium"/>
                </a:rPr>
                <a:t>Shade provides relief and protection from the Sun's heat.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90090" y="654613"/>
            <a:ext cx="13707821" cy="137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15130D"/>
                </a:solidFill>
                <a:latin typeface="Gliker Semi-Bold"/>
              </a:rPr>
              <a:t>Try to Remember!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887268" y="8757884"/>
            <a:ext cx="10450638" cy="771020"/>
            <a:chOff x="0" y="0"/>
            <a:chExt cx="13934184" cy="102802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3934184" cy="1028027"/>
              <a:chOff x="0" y="0"/>
              <a:chExt cx="5508466" cy="406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5084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5508466" h="406400">
                    <a:moveTo>
                      <a:pt x="5305266" y="0"/>
                    </a:moveTo>
                    <a:cubicBezTo>
                      <a:pt x="5417490" y="0"/>
                      <a:pt x="5508466" y="90976"/>
                      <a:pt x="5508466" y="203200"/>
                    </a:cubicBezTo>
                    <a:cubicBezTo>
                      <a:pt x="5508466" y="315424"/>
                      <a:pt x="5417490" y="406400"/>
                      <a:pt x="530526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9CC6E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0"/>
                <a:ext cx="812800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8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69217" y="291626"/>
              <a:ext cx="13395750" cy="454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 u="none">
                  <a:solidFill>
                    <a:srgbClr val="15130D"/>
                  </a:solidFill>
                  <a:latin typeface="Quicksand Medium"/>
                </a:rPr>
                <a:t>Mitchell D. Chester, Ed.D., Commissioner. "Sunlight Warms Earth’s Surface." Model Curriculum. Revised July 2018. Accessed from http://millriverschools.org/documents/drivesync/Curriculum%20Website/Science/GL%20K/mcu-SCIgK-SunlightWarms.pdf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5671" y="8750441"/>
            <a:ext cx="4581634" cy="778463"/>
            <a:chOff x="0" y="0"/>
            <a:chExt cx="2391862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91862" cy="406400"/>
            </a:xfrm>
            <a:custGeom>
              <a:avLst/>
              <a:gdLst/>
              <a:ahLst/>
              <a:cxnLst/>
              <a:rect l="l" t="t" r="r" b="b"/>
              <a:pathLst>
                <a:path w="2391862" h="406400">
                  <a:moveTo>
                    <a:pt x="2188662" y="0"/>
                  </a:moveTo>
                  <a:cubicBezTo>
                    <a:pt x="2300886" y="0"/>
                    <a:pt x="2391862" y="90976"/>
                    <a:pt x="2391862" y="203200"/>
                  </a:cubicBezTo>
                  <a:cubicBezTo>
                    <a:pt x="2391862" y="315424"/>
                    <a:pt x="2300886" y="406400"/>
                    <a:pt x="21886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C6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spc="63">
                  <a:solidFill>
                    <a:srgbClr val="15130D"/>
                  </a:solidFill>
                  <a:latin typeface="Gliker"/>
                </a:rPr>
                <a:t>REFERENCE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823055" y="8750441"/>
            <a:ext cx="778463" cy="77846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C6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011910" y="8939297"/>
            <a:ext cx="400752" cy="40075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8595" y="6020509"/>
            <a:ext cx="226135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What is the Sun?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57772" y="6020509"/>
            <a:ext cx="307187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How Does the Sun Warm the Earth?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48475" y="6020509"/>
            <a:ext cx="272202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Sun's Effect on Earth's Materials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61048" y="2108348"/>
            <a:ext cx="12565905" cy="122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15130D"/>
                </a:solidFill>
                <a:latin typeface="Gliker Semi-Bold"/>
              </a:rPr>
              <a:t>Today's Topics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20300" y="6020509"/>
            <a:ext cx="261542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Shade and How It's Produced</a:t>
            </a:r>
          </a:p>
        </p:txBody>
      </p:sp>
      <p:sp>
        <p:nvSpPr>
          <p:cNvPr id="7" name="AutoShape 7"/>
          <p:cNvSpPr/>
          <p:nvPr/>
        </p:nvSpPr>
        <p:spPr>
          <a:xfrm>
            <a:off x="3171649" y="4978744"/>
            <a:ext cx="11944702" cy="0"/>
          </a:xfrm>
          <a:prstGeom prst="line">
            <a:avLst/>
          </a:prstGeom>
          <a:ln w="76200" cap="rnd">
            <a:solidFill>
              <a:srgbClr val="1513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038965" y="4337086"/>
            <a:ext cx="1280612" cy="12806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E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55212" y="4337086"/>
            <a:ext cx="1280612" cy="12806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9E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71458" y="4337086"/>
            <a:ext cx="1280612" cy="128061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C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987704" y="4337086"/>
            <a:ext cx="1280612" cy="128061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B3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4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816" y="2770609"/>
            <a:ext cx="6753380" cy="6753380"/>
            <a:chOff x="0" y="0"/>
            <a:chExt cx="9004507" cy="90045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04507" cy="9004507"/>
            </a:xfrm>
            <a:custGeom>
              <a:avLst/>
              <a:gdLst/>
              <a:ahLst/>
              <a:cxnLst/>
              <a:rect l="l" t="t" r="r" b="b"/>
              <a:pathLst>
                <a:path w="9004507" h="9004507">
                  <a:moveTo>
                    <a:pt x="0" y="0"/>
                  </a:moveTo>
                  <a:lnTo>
                    <a:pt x="9004507" y="0"/>
                  </a:lnTo>
                  <a:lnTo>
                    <a:pt x="9004507" y="9004507"/>
                  </a:lnTo>
                  <a:lnTo>
                    <a:pt x="0" y="9004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746049">
              <a:off x="5111410" y="3395680"/>
              <a:ext cx="1344678" cy="832103"/>
            </a:xfrm>
            <a:custGeom>
              <a:avLst/>
              <a:gdLst/>
              <a:ahLst/>
              <a:cxnLst/>
              <a:rect l="l" t="t" r="r" b="b"/>
              <a:pathLst>
                <a:path w="1344678" h="832103">
                  <a:moveTo>
                    <a:pt x="0" y="0"/>
                  </a:moveTo>
                  <a:lnTo>
                    <a:pt x="1344678" y="0"/>
                  </a:lnTo>
                  <a:lnTo>
                    <a:pt x="1344678" y="832103"/>
                  </a:lnTo>
                  <a:lnTo>
                    <a:pt x="0" y="832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1193467">
              <a:off x="6223176" y="6256843"/>
              <a:ext cx="751238" cy="760181"/>
            </a:xfrm>
            <a:custGeom>
              <a:avLst/>
              <a:gdLst/>
              <a:ahLst/>
              <a:cxnLst/>
              <a:rect l="l" t="t" r="r" b="b"/>
              <a:pathLst>
                <a:path w="751238" h="760181">
                  <a:moveTo>
                    <a:pt x="0" y="0"/>
                  </a:moveTo>
                  <a:lnTo>
                    <a:pt x="751239" y="0"/>
                  </a:lnTo>
                  <a:lnTo>
                    <a:pt x="751239" y="760182"/>
                  </a:lnTo>
                  <a:lnTo>
                    <a:pt x="0" y="76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5321187" y="1436102"/>
              <a:ext cx="2087977" cy="1430264"/>
            </a:xfrm>
            <a:custGeom>
              <a:avLst/>
              <a:gdLst/>
              <a:ahLst/>
              <a:cxnLst/>
              <a:rect l="l" t="t" r="r" b="b"/>
              <a:pathLst>
                <a:path w="2087977" h="1430264">
                  <a:moveTo>
                    <a:pt x="2087978" y="0"/>
                  </a:moveTo>
                  <a:lnTo>
                    <a:pt x="0" y="0"/>
                  </a:lnTo>
                  <a:lnTo>
                    <a:pt x="0" y="1430265"/>
                  </a:lnTo>
                  <a:lnTo>
                    <a:pt x="2087978" y="1430265"/>
                  </a:lnTo>
                  <a:lnTo>
                    <a:pt x="208797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177545" y="3811732"/>
              <a:ext cx="1528810" cy="3310416"/>
            </a:xfrm>
            <a:custGeom>
              <a:avLst/>
              <a:gdLst/>
              <a:ahLst/>
              <a:cxnLst/>
              <a:rect l="l" t="t" r="r" b="b"/>
              <a:pathLst>
                <a:path w="1528810" h="3310416">
                  <a:moveTo>
                    <a:pt x="0" y="0"/>
                  </a:moveTo>
                  <a:lnTo>
                    <a:pt x="1528810" y="0"/>
                  </a:lnTo>
                  <a:lnTo>
                    <a:pt x="1528810" y="3310415"/>
                  </a:lnTo>
                  <a:lnTo>
                    <a:pt x="0" y="3310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42803" y="2591517"/>
            <a:ext cx="6753380" cy="6932472"/>
            <a:chOff x="0" y="0"/>
            <a:chExt cx="9004507" cy="9243296"/>
          </a:xfrm>
        </p:grpSpPr>
        <p:grpSp>
          <p:nvGrpSpPr>
            <p:cNvPr id="9" name="Group 9"/>
            <p:cNvGrpSpPr/>
            <p:nvPr/>
          </p:nvGrpSpPr>
          <p:grpSpPr>
            <a:xfrm>
              <a:off x="3548029" y="0"/>
              <a:ext cx="4314323" cy="4126043"/>
              <a:chOff x="0" y="0"/>
              <a:chExt cx="84989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4989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49890" h="812800">
                    <a:moveTo>
                      <a:pt x="424945" y="0"/>
                    </a:moveTo>
                    <a:cubicBezTo>
                      <a:pt x="190254" y="0"/>
                      <a:pt x="0" y="181951"/>
                      <a:pt x="0" y="406400"/>
                    </a:cubicBezTo>
                    <a:cubicBezTo>
                      <a:pt x="0" y="630849"/>
                      <a:pt x="190254" y="812800"/>
                      <a:pt x="424945" y="812800"/>
                    </a:cubicBezTo>
                    <a:cubicBezTo>
                      <a:pt x="659636" y="812800"/>
                      <a:pt x="849890" y="630849"/>
                      <a:pt x="849890" y="406400"/>
                    </a:cubicBezTo>
                    <a:cubicBezTo>
                      <a:pt x="849890" y="181951"/>
                      <a:pt x="659636" y="0"/>
                      <a:pt x="424945" y="0"/>
                    </a:cubicBezTo>
                    <a:close/>
                  </a:path>
                </a:pathLst>
              </a:custGeom>
              <a:solidFill>
                <a:srgbClr val="6A72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238789"/>
              <a:ext cx="9004507" cy="9004507"/>
            </a:xfrm>
            <a:custGeom>
              <a:avLst/>
              <a:gdLst/>
              <a:ahLst/>
              <a:cxnLst/>
              <a:rect l="l" t="t" r="r" b="b"/>
              <a:pathLst>
                <a:path w="9004507" h="9004507">
                  <a:moveTo>
                    <a:pt x="0" y="0"/>
                  </a:moveTo>
                  <a:lnTo>
                    <a:pt x="9004507" y="0"/>
                  </a:lnTo>
                  <a:lnTo>
                    <a:pt x="9004507" y="9004507"/>
                  </a:lnTo>
                  <a:lnTo>
                    <a:pt x="0" y="9004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960132"/>
              <a:ext cx="9004507" cy="2283164"/>
            </a:xfrm>
            <a:custGeom>
              <a:avLst/>
              <a:gdLst/>
              <a:ahLst/>
              <a:cxnLst/>
              <a:rect l="l" t="t" r="r" b="b"/>
              <a:pathLst>
                <a:path w="9004507" h="2283164">
                  <a:moveTo>
                    <a:pt x="0" y="0"/>
                  </a:moveTo>
                  <a:lnTo>
                    <a:pt x="9004507" y="0"/>
                  </a:lnTo>
                  <a:lnTo>
                    <a:pt x="9004507" y="2283164"/>
                  </a:lnTo>
                  <a:lnTo>
                    <a:pt x="0" y="2283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94387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60185" y="646187"/>
              <a:ext cx="4195252" cy="4195252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A72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241581" y="2063021"/>
              <a:ext cx="1524071" cy="1497400"/>
            </a:xfrm>
            <a:custGeom>
              <a:avLst/>
              <a:gdLst/>
              <a:ahLst/>
              <a:cxnLst/>
              <a:rect l="l" t="t" r="r" b="b"/>
              <a:pathLst>
                <a:path w="1524071" h="1497400">
                  <a:moveTo>
                    <a:pt x="0" y="0"/>
                  </a:moveTo>
                  <a:lnTo>
                    <a:pt x="1524071" y="0"/>
                  </a:lnTo>
                  <a:lnTo>
                    <a:pt x="1524071" y="1497400"/>
                  </a:lnTo>
                  <a:lnTo>
                    <a:pt x="0" y="149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9279007">
              <a:off x="1398354" y="2604933"/>
              <a:ext cx="552141" cy="1483935"/>
            </a:xfrm>
            <a:custGeom>
              <a:avLst/>
              <a:gdLst/>
              <a:ahLst/>
              <a:cxnLst/>
              <a:rect l="l" t="t" r="r" b="b"/>
              <a:pathLst>
                <a:path w="552141" h="1483935">
                  <a:moveTo>
                    <a:pt x="0" y="0"/>
                  </a:moveTo>
                  <a:lnTo>
                    <a:pt x="552141" y="0"/>
                  </a:lnTo>
                  <a:lnTo>
                    <a:pt x="552141" y="1483934"/>
                  </a:lnTo>
                  <a:lnTo>
                    <a:pt x="0" y="1483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211772" t="-1397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920218">
              <a:off x="2857811" y="4050521"/>
              <a:ext cx="1524071" cy="551433"/>
            </a:xfrm>
            <a:custGeom>
              <a:avLst/>
              <a:gdLst/>
              <a:ahLst/>
              <a:cxnLst/>
              <a:rect l="l" t="t" r="r" b="b"/>
              <a:pathLst>
                <a:path w="1524071" h="551433">
                  <a:moveTo>
                    <a:pt x="0" y="0"/>
                  </a:moveTo>
                  <a:lnTo>
                    <a:pt x="1524071" y="0"/>
                  </a:lnTo>
                  <a:lnTo>
                    <a:pt x="1524071" y="551433"/>
                  </a:lnTo>
                  <a:lnTo>
                    <a:pt x="0" y="551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t="-1715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9060791" flipH="1">
              <a:off x="291509" y="5116991"/>
              <a:ext cx="2416906" cy="1241323"/>
            </a:xfrm>
            <a:custGeom>
              <a:avLst/>
              <a:gdLst/>
              <a:ahLst/>
              <a:cxnLst/>
              <a:rect l="l" t="t" r="r" b="b"/>
              <a:pathLst>
                <a:path w="2416906" h="1241323">
                  <a:moveTo>
                    <a:pt x="2416906" y="0"/>
                  </a:moveTo>
                  <a:lnTo>
                    <a:pt x="0" y="0"/>
                  </a:lnTo>
                  <a:lnTo>
                    <a:pt x="0" y="1241324"/>
                  </a:lnTo>
                  <a:lnTo>
                    <a:pt x="2416906" y="1241324"/>
                  </a:lnTo>
                  <a:lnTo>
                    <a:pt x="2416906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9567" y="4174269"/>
              <a:ext cx="1063590" cy="1736474"/>
            </a:xfrm>
            <a:custGeom>
              <a:avLst/>
              <a:gdLst/>
              <a:ahLst/>
              <a:cxnLst/>
              <a:rect l="l" t="t" r="r" b="b"/>
              <a:pathLst>
                <a:path w="1063590" h="1736474">
                  <a:moveTo>
                    <a:pt x="0" y="0"/>
                  </a:moveTo>
                  <a:lnTo>
                    <a:pt x="1063590" y="0"/>
                  </a:lnTo>
                  <a:lnTo>
                    <a:pt x="1063590" y="1736473"/>
                  </a:lnTo>
                  <a:lnTo>
                    <a:pt x="0" y="1736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857206" y="664138"/>
            <a:ext cx="12573589" cy="1571625"/>
            <a:chOff x="0" y="0"/>
            <a:chExt cx="16764785" cy="209550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409700"/>
              <a:ext cx="1676478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Can you spot six differences between these two images?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6764785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15130D"/>
                  </a:solidFill>
                  <a:latin typeface="Gliker Semi-Bold"/>
                </a:rPr>
                <a:t>Spot the Difference!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8750" y="2964798"/>
            <a:ext cx="4495625" cy="4614844"/>
            <a:chOff x="0" y="0"/>
            <a:chExt cx="5994167" cy="6153126"/>
          </a:xfrm>
        </p:grpSpPr>
        <p:grpSp>
          <p:nvGrpSpPr>
            <p:cNvPr id="3" name="Group 3"/>
            <p:cNvGrpSpPr/>
            <p:nvPr/>
          </p:nvGrpSpPr>
          <p:grpSpPr>
            <a:xfrm>
              <a:off x="2361871" y="0"/>
              <a:ext cx="2871981" cy="2746645"/>
              <a:chOff x="0" y="0"/>
              <a:chExt cx="84989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4989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49890" h="812800">
                    <a:moveTo>
                      <a:pt x="424945" y="0"/>
                    </a:moveTo>
                    <a:cubicBezTo>
                      <a:pt x="190254" y="0"/>
                      <a:pt x="0" y="181951"/>
                      <a:pt x="0" y="406400"/>
                    </a:cubicBezTo>
                    <a:cubicBezTo>
                      <a:pt x="0" y="630849"/>
                      <a:pt x="190254" y="812800"/>
                      <a:pt x="424945" y="812800"/>
                    </a:cubicBezTo>
                    <a:cubicBezTo>
                      <a:pt x="659636" y="812800"/>
                      <a:pt x="849890" y="630849"/>
                      <a:pt x="849890" y="406400"/>
                    </a:cubicBezTo>
                    <a:cubicBezTo>
                      <a:pt x="849890" y="181951"/>
                      <a:pt x="659636" y="0"/>
                      <a:pt x="424945" y="0"/>
                    </a:cubicBezTo>
                    <a:close/>
                  </a:path>
                </a:pathLst>
              </a:custGeom>
              <a:solidFill>
                <a:srgbClr val="6A72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158958"/>
              <a:ext cx="5994167" cy="5994167"/>
            </a:xfrm>
            <a:custGeom>
              <a:avLst/>
              <a:gdLst/>
              <a:ahLst/>
              <a:cxnLst/>
              <a:rect l="l" t="t" r="r" b="b"/>
              <a:pathLst>
                <a:path w="5994167" h="5994167">
                  <a:moveTo>
                    <a:pt x="0" y="0"/>
                  </a:moveTo>
                  <a:lnTo>
                    <a:pt x="5994167" y="0"/>
                  </a:lnTo>
                  <a:lnTo>
                    <a:pt x="5994167" y="5994168"/>
                  </a:lnTo>
                  <a:lnTo>
                    <a:pt x="0" y="599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4633257"/>
              <a:ext cx="5994167" cy="1519869"/>
            </a:xfrm>
            <a:custGeom>
              <a:avLst/>
              <a:gdLst/>
              <a:ahLst/>
              <a:cxnLst/>
              <a:rect l="l" t="t" r="r" b="b"/>
              <a:pathLst>
                <a:path w="5994167" h="1519869">
                  <a:moveTo>
                    <a:pt x="0" y="0"/>
                  </a:moveTo>
                  <a:lnTo>
                    <a:pt x="5994167" y="0"/>
                  </a:lnTo>
                  <a:lnTo>
                    <a:pt x="5994167" y="1519869"/>
                  </a:lnTo>
                  <a:lnTo>
                    <a:pt x="0" y="151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94387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506044" y="430157"/>
              <a:ext cx="2792717" cy="279271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A72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492187" y="1373323"/>
              <a:ext cx="1014552" cy="996797"/>
            </a:xfrm>
            <a:custGeom>
              <a:avLst/>
              <a:gdLst/>
              <a:ahLst/>
              <a:cxnLst/>
              <a:rect l="l" t="t" r="r" b="b"/>
              <a:pathLst>
                <a:path w="1014552" h="996797">
                  <a:moveTo>
                    <a:pt x="0" y="0"/>
                  </a:moveTo>
                  <a:lnTo>
                    <a:pt x="1014552" y="0"/>
                  </a:lnTo>
                  <a:lnTo>
                    <a:pt x="1014552" y="996797"/>
                  </a:lnTo>
                  <a:lnTo>
                    <a:pt x="0" y="99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9279007">
              <a:off x="930863" y="1734065"/>
              <a:ext cx="367552" cy="987833"/>
            </a:xfrm>
            <a:custGeom>
              <a:avLst/>
              <a:gdLst/>
              <a:ahLst/>
              <a:cxnLst/>
              <a:rect l="l" t="t" r="r" b="b"/>
              <a:pathLst>
                <a:path w="367552" h="987833">
                  <a:moveTo>
                    <a:pt x="0" y="0"/>
                  </a:moveTo>
                  <a:lnTo>
                    <a:pt x="367553" y="0"/>
                  </a:lnTo>
                  <a:lnTo>
                    <a:pt x="367553" y="987833"/>
                  </a:lnTo>
                  <a:lnTo>
                    <a:pt x="0" y="987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11772" t="-1397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920218">
              <a:off x="1902403" y="2696372"/>
              <a:ext cx="1014552" cy="367081"/>
            </a:xfrm>
            <a:custGeom>
              <a:avLst/>
              <a:gdLst/>
              <a:ahLst/>
              <a:cxnLst/>
              <a:rect l="l" t="t" r="r" b="b"/>
              <a:pathLst>
                <a:path w="1014552" h="367081">
                  <a:moveTo>
                    <a:pt x="0" y="0"/>
                  </a:moveTo>
                  <a:lnTo>
                    <a:pt x="1014551" y="0"/>
                  </a:lnTo>
                  <a:lnTo>
                    <a:pt x="1014551" y="367080"/>
                  </a:lnTo>
                  <a:lnTo>
                    <a:pt x="0" y="367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1715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9060791" flipH="1">
              <a:off x="194053" y="3406306"/>
              <a:ext cx="1608899" cy="826330"/>
            </a:xfrm>
            <a:custGeom>
              <a:avLst/>
              <a:gdLst/>
              <a:ahLst/>
              <a:cxnLst/>
              <a:rect l="l" t="t" r="r" b="b"/>
              <a:pathLst>
                <a:path w="1608899" h="826330">
                  <a:moveTo>
                    <a:pt x="1608899" y="0"/>
                  </a:moveTo>
                  <a:lnTo>
                    <a:pt x="0" y="0"/>
                  </a:lnTo>
                  <a:lnTo>
                    <a:pt x="0" y="826330"/>
                  </a:lnTo>
                  <a:lnTo>
                    <a:pt x="1608899" y="826330"/>
                  </a:lnTo>
                  <a:lnTo>
                    <a:pt x="160889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851789" y="2778749"/>
              <a:ext cx="708016" cy="1155945"/>
            </a:xfrm>
            <a:custGeom>
              <a:avLst/>
              <a:gdLst/>
              <a:ahLst/>
              <a:cxnLst/>
              <a:rect l="l" t="t" r="r" b="b"/>
              <a:pathLst>
                <a:path w="708016" h="1155945">
                  <a:moveTo>
                    <a:pt x="0" y="0"/>
                  </a:moveTo>
                  <a:lnTo>
                    <a:pt x="708016" y="0"/>
                  </a:lnTo>
                  <a:lnTo>
                    <a:pt x="708016" y="1155945"/>
                  </a:lnTo>
                  <a:lnTo>
                    <a:pt x="0" y="1155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26191" y="2865883"/>
            <a:ext cx="4713760" cy="4713760"/>
            <a:chOff x="0" y="0"/>
            <a:chExt cx="6285013" cy="62850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85013" cy="6285013"/>
            </a:xfrm>
            <a:custGeom>
              <a:avLst/>
              <a:gdLst/>
              <a:ahLst/>
              <a:cxnLst/>
              <a:rect l="l" t="t" r="r" b="b"/>
              <a:pathLst>
                <a:path w="6285013" h="6285013">
                  <a:moveTo>
                    <a:pt x="0" y="0"/>
                  </a:moveTo>
                  <a:lnTo>
                    <a:pt x="6285013" y="0"/>
                  </a:lnTo>
                  <a:lnTo>
                    <a:pt x="6285013" y="6285013"/>
                  </a:lnTo>
                  <a:lnTo>
                    <a:pt x="0" y="628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-1193467">
              <a:off x="4343685" y="4367184"/>
              <a:ext cx="524353" cy="530595"/>
            </a:xfrm>
            <a:custGeom>
              <a:avLst/>
              <a:gdLst/>
              <a:ahLst/>
              <a:cxnLst/>
              <a:rect l="l" t="t" r="r" b="b"/>
              <a:pathLst>
                <a:path w="524353" h="530595">
                  <a:moveTo>
                    <a:pt x="0" y="0"/>
                  </a:moveTo>
                  <a:lnTo>
                    <a:pt x="524353" y="0"/>
                  </a:lnTo>
                  <a:lnTo>
                    <a:pt x="524353" y="530596"/>
                  </a:lnTo>
                  <a:lnTo>
                    <a:pt x="0" y="530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3714110" y="1002378"/>
              <a:ext cx="1457377" cy="998303"/>
            </a:xfrm>
            <a:custGeom>
              <a:avLst/>
              <a:gdLst/>
              <a:ahLst/>
              <a:cxnLst/>
              <a:rect l="l" t="t" r="r" b="b"/>
              <a:pathLst>
                <a:path w="1457377" h="998303">
                  <a:moveTo>
                    <a:pt x="1457378" y="0"/>
                  </a:moveTo>
                  <a:lnTo>
                    <a:pt x="0" y="0"/>
                  </a:lnTo>
                  <a:lnTo>
                    <a:pt x="0" y="998304"/>
                  </a:lnTo>
                  <a:lnTo>
                    <a:pt x="1457378" y="998304"/>
                  </a:lnTo>
                  <a:lnTo>
                    <a:pt x="145737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17879" y="2660532"/>
              <a:ext cx="1067087" cy="2310621"/>
            </a:xfrm>
            <a:custGeom>
              <a:avLst/>
              <a:gdLst/>
              <a:ahLst/>
              <a:cxnLst/>
              <a:rect l="l" t="t" r="r" b="b"/>
              <a:pathLst>
                <a:path w="1067087" h="2310621">
                  <a:moveTo>
                    <a:pt x="0" y="0"/>
                  </a:moveTo>
                  <a:lnTo>
                    <a:pt x="1067087" y="0"/>
                  </a:lnTo>
                  <a:lnTo>
                    <a:pt x="1067087" y="2310622"/>
                  </a:lnTo>
                  <a:lnTo>
                    <a:pt x="0" y="231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-1746049">
              <a:off x="3646407" y="2264451"/>
              <a:ext cx="938565" cy="580795"/>
            </a:xfrm>
            <a:custGeom>
              <a:avLst/>
              <a:gdLst/>
              <a:ahLst/>
              <a:cxnLst/>
              <a:rect l="l" t="t" r="r" b="b"/>
              <a:pathLst>
                <a:path w="938565" h="580795">
                  <a:moveTo>
                    <a:pt x="0" y="0"/>
                  </a:moveTo>
                  <a:lnTo>
                    <a:pt x="938565" y="0"/>
                  </a:lnTo>
                  <a:lnTo>
                    <a:pt x="938565" y="580796"/>
                  </a:lnTo>
                  <a:lnTo>
                    <a:pt x="0" y="58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622174" y="6351363"/>
            <a:ext cx="5303437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622174" y="5446488"/>
            <a:ext cx="3953892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622174" y="3751038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1</a:t>
            </a:r>
          </a:p>
        </p:txBody>
      </p:sp>
      <p:sp>
        <p:nvSpPr>
          <p:cNvPr id="25" name="AutoShape 25"/>
          <p:cNvSpPr/>
          <p:nvPr/>
        </p:nvSpPr>
        <p:spPr>
          <a:xfrm>
            <a:off x="1622174" y="4541613"/>
            <a:ext cx="5090784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11356291" y="4541613"/>
            <a:ext cx="5974819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6491727" y="4655913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6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10956294" y="5446488"/>
            <a:ext cx="6374816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13246847" y="3636738"/>
            <a:ext cx="4084263" cy="0"/>
          </a:xfrm>
          <a:prstGeom prst="line">
            <a:avLst/>
          </a:prstGeom>
          <a:ln w="38100" cap="flat">
            <a:solidFill>
              <a:srgbClr val="FD6C3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622174" y="5560788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22174" y="4655913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2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426049" y="7743202"/>
            <a:ext cx="4955885" cy="1780787"/>
            <a:chOff x="0" y="0"/>
            <a:chExt cx="6607846" cy="2374383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6607846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15130D"/>
                  </a:solidFill>
                  <a:latin typeface="Gliker Semi-Bold"/>
                </a:rPr>
                <a:t>Daytime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279560"/>
              <a:ext cx="6607846" cy="109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u="none">
                  <a:solidFill>
                    <a:srgbClr val="15130D"/>
                  </a:solidFill>
                  <a:latin typeface="Quicksand Medium"/>
                </a:rPr>
                <a:t>The Sun is visible in the sky, giving off heat and light.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906066" y="7743202"/>
            <a:ext cx="4955885" cy="1790726"/>
            <a:chOff x="0" y="0"/>
            <a:chExt cx="6607846" cy="2387635"/>
          </a:xfrm>
        </p:grpSpPr>
        <p:sp>
          <p:nvSpPr>
            <p:cNvPr id="36" name="TextBox 36"/>
            <p:cNvSpPr txBox="1"/>
            <p:nvPr/>
          </p:nvSpPr>
          <p:spPr>
            <a:xfrm>
              <a:off x="0" y="1279560"/>
              <a:ext cx="6607846" cy="1108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u="none">
                  <a:solidFill>
                    <a:srgbClr val="15130D"/>
                  </a:solidFill>
                  <a:latin typeface="Quicksand Medium"/>
                </a:rPr>
                <a:t>The Sun has gone down and the sky becomes dark.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6607846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15130D"/>
                  </a:solidFill>
                  <a:latin typeface="Gliker Semi-Bold"/>
                </a:rPr>
                <a:t>Nighttime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6491727" y="3751038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91727" y="2846163"/>
            <a:ext cx="83938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D6C30"/>
                </a:solidFill>
                <a:latin typeface="Gliker Semi-Bold"/>
              </a:rPr>
              <a:t>4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3240415" y="561949"/>
            <a:ext cx="11807170" cy="2019300"/>
            <a:chOff x="0" y="0"/>
            <a:chExt cx="15742893" cy="2692400"/>
          </a:xfrm>
        </p:grpSpPr>
        <p:sp>
          <p:nvSpPr>
            <p:cNvPr id="41" name="TextBox 41"/>
            <p:cNvSpPr txBox="1"/>
            <p:nvPr/>
          </p:nvSpPr>
          <p:spPr>
            <a:xfrm>
              <a:off x="0" y="2006600"/>
              <a:ext cx="15742893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Can you spot six differences between these two images?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587375"/>
              <a:ext cx="15742893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15130D"/>
                  </a:solidFill>
                  <a:latin typeface="Gliker Semi-Bold"/>
                </a:rPr>
                <a:t>Spot the Difference!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15742893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5130D"/>
                  </a:solidFill>
                  <a:latin typeface="Quicksand Bold"/>
                </a:rPr>
                <a:t>ANSWER KEY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0112" y="3331779"/>
            <a:ext cx="19051012" cy="8210601"/>
            <a:chOff x="0" y="0"/>
            <a:chExt cx="25401350" cy="10947469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15494559" y="0"/>
              <a:ext cx="9906790" cy="10947469"/>
              <a:chOff x="0" y="0"/>
              <a:chExt cx="660400" cy="7297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7745421" y="0"/>
              <a:ext cx="9906790" cy="10947469"/>
              <a:chOff x="0" y="0"/>
              <a:chExt cx="660400" cy="7297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0" y="0"/>
              <a:ext cx="9906790" cy="10947469"/>
              <a:chOff x="0" y="0"/>
              <a:chExt cx="660400" cy="7297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60400" cy="7297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29773">
                    <a:moveTo>
                      <a:pt x="220252" y="710704"/>
                    </a:moveTo>
                    <a:cubicBezTo>
                      <a:pt x="254109" y="722218"/>
                      <a:pt x="292600" y="729773"/>
                      <a:pt x="330378" y="729773"/>
                    </a:cubicBezTo>
                    <a:cubicBezTo>
                      <a:pt x="368157" y="729773"/>
                      <a:pt x="404509" y="723296"/>
                      <a:pt x="438009" y="711782"/>
                    </a:cubicBezTo>
                    <a:cubicBezTo>
                      <a:pt x="438723" y="711423"/>
                      <a:pt x="439435" y="711423"/>
                      <a:pt x="440148" y="711063"/>
                    </a:cubicBezTo>
                    <a:cubicBezTo>
                      <a:pt x="565955" y="665008"/>
                      <a:pt x="658618" y="543394"/>
                      <a:pt x="660400" y="40311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02816"/>
                    </a:lnTo>
                    <a:cubicBezTo>
                      <a:pt x="1782" y="544113"/>
                      <a:pt x="93019" y="665728"/>
                      <a:pt x="220252" y="710704"/>
                    </a:cubicBez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60400" cy="704850"/>
              </a:xfrm>
              <a:prstGeom prst="rect">
                <a:avLst/>
              </a:prstGeom>
            </p:spPr>
            <p:txBody>
              <a:bodyPr lIns="48121" tIns="48121" rIns="48121" bIns="48121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2651240" y="4455483"/>
            <a:ext cx="1280612" cy="128061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9E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03694" y="4455483"/>
            <a:ext cx="1280612" cy="128061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E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51917" y="4458186"/>
            <a:ext cx="1280612" cy="128061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C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FFF8ED"/>
                  </a:solidFill>
                  <a:latin typeface="Gliker Semi-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42374" y="6234618"/>
            <a:ext cx="369834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investigate the effects of sunlight on Earth.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5870" y="6234618"/>
            <a:ext cx="281270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explain how shade is produced.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86071" y="6234618"/>
            <a:ext cx="4515857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u="none">
                <a:solidFill>
                  <a:srgbClr val="15130D"/>
                </a:solidFill>
                <a:latin typeface="Quicksand Medium"/>
              </a:rPr>
              <a:t>observe how the Sun warms the Earth's </a:t>
            </a:r>
            <a:r>
              <a:rPr lang="en-US" sz="3399">
                <a:solidFill>
                  <a:srgbClr val="15130D"/>
                </a:solidFill>
                <a:latin typeface="Quicksand Medium"/>
              </a:rPr>
              <a:t>materials.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61048" y="730813"/>
            <a:ext cx="12565905" cy="195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9"/>
              </a:lnSpc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At the end of the lesson,</a:t>
            </a:r>
          </a:p>
          <a:p>
            <a:pPr marL="0" lvl="0" indent="0" algn="ctr">
              <a:lnSpc>
                <a:spcPts val="7629"/>
              </a:lnSpc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you'll learn to...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57985" y="8750441"/>
            <a:ext cx="5282304" cy="778463"/>
            <a:chOff x="0" y="0"/>
            <a:chExt cx="2757650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57650" cy="406400"/>
            </a:xfrm>
            <a:custGeom>
              <a:avLst/>
              <a:gdLst/>
              <a:ahLst/>
              <a:cxnLst/>
              <a:rect l="l" t="t" r="r" b="b"/>
              <a:pathLst>
                <a:path w="2757650" h="406400">
                  <a:moveTo>
                    <a:pt x="2554450" y="0"/>
                  </a:moveTo>
                  <a:cubicBezTo>
                    <a:pt x="2666674" y="0"/>
                    <a:pt x="2757650" y="90976"/>
                    <a:pt x="2757650" y="203200"/>
                  </a:cubicBezTo>
                  <a:cubicBezTo>
                    <a:pt x="2757650" y="315424"/>
                    <a:pt x="2666674" y="406400"/>
                    <a:pt x="2554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C6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spc="63">
                  <a:solidFill>
                    <a:srgbClr val="15130D"/>
                  </a:solidFill>
                  <a:latin typeface="Gliker"/>
                </a:rPr>
                <a:t>FUN FACT!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70953" y="8750441"/>
            <a:ext cx="9764356" cy="778463"/>
            <a:chOff x="0" y="0"/>
            <a:chExt cx="5097524" cy="406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97525" cy="406400"/>
            </a:xfrm>
            <a:custGeom>
              <a:avLst/>
              <a:gdLst/>
              <a:ahLst/>
              <a:cxnLst/>
              <a:rect l="l" t="t" r="r" b="b"/>
              <a:pathLst>
                <a:path w="5097525" h="406400">
                  <a:moveTo>
                    <a:pt x="4894325" y="0"/>
                  </a:moveTo>
                  <a:cubicBezTo>
                    <a:pt x="5006549" y="0"/>
                    <a:pt x="5097525" y="90976"/>
                    <a:pt x="5097525" y="203200"/>
                  </a:cubicBezTo>
                  <a:cubicBezTo>
                    <a:pt x="5097525" y="315424"/>
                    <a:pt x="5006549" y="406400"/>
                    <a:pt x="48943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C6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15130D"/>
                  </a:solidFill>
                  <a:latin typeface="Quicksand Bold"/>
                </a:rPr>
                <a:t>The Sun is the closest star to Earth.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516389" y="8750441"/>
            <a:ext cx="778463" cy="77846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C6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705244" y="8939297"/>
            <a:ext cx="400752" cy="40075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0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61048" y="664138"/>
            <a:ext cx="1256590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What is the Sun?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642713" y="2270563"/>
            <a:ext cx="5104016" cy="3100711"/>
            <a:chOff x="0" y="0"/>
            <a:chExt cx="6805355" cy="4134281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6805355" cy="171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7D9E3F"/>
                  </a:solidFill>
                  <a:latin typeface="Gliker Semi-Bold"/>
                </a:rPr>
                <a:t>It's a big ball of hot gas in space.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76881"/>
              <a:ext cx="6805355" cy="205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The Sun is a star made up mostly of hydrogen and helium.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59813" y="5954487"/>
            <a:ext cx="5086916" cy="3107602"/>
            <a:chOff x="0" y="0"/>
            <a:chExt cx="6782555" cy="4143469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6782555" cy="171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4200" u="none" strike="noStrike">
                  <a:solidFill>
                    <a:srgbClr val="7D9E3F"/>
                  </a:solidFill>
                  <a:latin typeface="Gliker Semi-Bold"/>
                </a:rPr>
                <a:t>It gives us light and heat.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86069"/>
              <a:ext cx="6782555" cy="205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The Sun is very far away, but its light and heat reach us daily.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8219" y="6153537"/>
            <a:ext cx="5613113" cy="3193312"/>
            <a:chOff x="0" y="0"/>
            <a:chExt cx="964668" cy="548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4668" cy="548801"/>
            </a:xfrm>
            <a:custGeom>
              <a:avLst/>
              <a:gdLst/>
              <a:ahLst/>
              <a:cxnLst/>
              <a:rect l="l" t="t" r="r" b="b"/>
              <a:pathLst>
                <a:path w="964668" h="548801">
                  <a:moveTo>
                    <a:pt x="482334" y="0"/>
                  </a:moveTo>
                  <a:cubicBezTo>
                    <a:pt x="215948" y="0"/>
                    <a:pt x="0" y="122853"/>
                    <a:pt x="0" y="274401"/>
                  </a:cubicBezTo>
                  <a:cubicBezTo>
                    <a:pt x="0" y="425948"/>
                    <a:pt x="215948" y="548801"/>
                    <a:pt x="482334" y="548801"/>
                  </a:cubicBezTo>
                  <a:cubicBezTo>
                    <a:pt x="748719" y="548801"/>
                    <a:pt x="964668" y="425948"/>
                    <a:pt x="964668" y="274401"/>
                  </a:cubicBezTo>
                  <a:cubicBezTo>
                    <a:pt x="964668" y="122853"/>
                    <a:pt x="748719" y="0"/>
                    <a:pt x="482334" y="0"/>
                  </a:cubicBezTo>
                  <a:close/>
                </a:path>
              </a:pathLst>
            </a:custGeom>
            <a:solidFill>
              <a:srgbClr val="FFAA9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7670" y="940151"/>
            <a:ext cx="1661266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How Does the Sun Warm the Earth?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40198" y="2795361"/>
            <a:ext cx="6428170" cy="5120011"/>
            <a:chOff x="0" y="0"/>
            <a:chExt cx="8570893" cy="6826681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8570893" cy="305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FD6C30"/>
                  </a:solidFill>
                  <a:latin typeface="Gliker Semi-Bold"/>
                </a:rPr>
                <a:t>The Sun's rays carry heat to the Earth's surface.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23081"/>
              <a:ext cx="8570893" cy="340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 u="none">
                  <a:solidFill>
                    <a:srgbClr val="15130D"/>
                  </a:solidFill>
                  <a:latin typeface="Quicksand Medium"/>
                </a:rPr>
                <a:t>The light coming from the Sun carries energy.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u="none">
                  <a:solidFill>
                    <a:srgbClr val="15130D"/>
                  </a:solidFill>
                  <a:latin typeface="Quicksand Medium"/>
                </a:rPr>
                <a:t>It becomes heat when it hits a surface.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8453439" y="-759105"/>
            <a:ext cx="19675350" cy="11805210"/>
          </a:xfrm>
          <a:custGeom>
            <a:avLst/>
            <a:gdLst/>
            <a:ahLst/>
            <a:cxnLst/>
            <a:rect l="l" t="t" r="r" b="b"/>
            <a:pathLst>
              <a:path w="19675350" h="11805210">
                <a:moveTo>
                  <a:pt x="0" y="0"/>
                </a:moveTo>
                <a:lnTo>
                  <a:pt x="19675350" y="0"/>
                </a:lnTo>
                <a:lnTo>
                  <a:pt x="19675350" y="11805210"/>
                </a:lnTo>
                <a:lnTo>
                  <a:pt x="0" y="1180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513033" y="254036"/>
            <a:ext cx="10133676" cy="9333145"/>
            <a:chOff x="0" y="0"/>
            <a:chExt cx="13511568" cy="12444194"/>
          </a:xfrm>
        </p:grpSpPr>
        <p:sp>
          <p:nvSpPr>
            <p:cNvPr id="4" name="Freeform 4"/>
            <p:cNvSpPr/>
            <p:nvPr/>
          </p:nvSpPr>
          <p:spPr>
            <a:xfrm rot="1823044">
              <a:off x="8616965" y="761430"/>
              <a:ext cx="4133173" cy="4133173"/>
            </a:xfrm>
            <a:custGeom>
              <a:avLst/>
              <a:gdLst/>
              <a:ahLst/>
              <a:cxnLst/>
              <a:rect l="l" t="t" r="r" b="b"/>
              <a:pathLst>
                <a:path w="4133173" h="4133173">
                  <a:moveTo>
                    <a:pt x="0" y="0"/>
                  </a:moveTo>
                  <a:lnTo>
                    <a:pt x="4133173" y="0"/>
                  </a:lnTo>
                  <a:lnTo>
                    <a:pt x="4133173" y="4133173"/>
                  </a:lnTo>
                  <a:lnTo>
                    <a:pt x="0" y="413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924317"/>
              <a:ext cx="13090769" cy="11519876"/>
            </a:xfrm>
            <a:custGeom>
              <a:avLst/>
              <a:gdLst/>
              <a:ahLst/>
              <a:cxnLst/>
              <a:rect l="l" t="t" r="r" b="b"/>
              <a:pathLst>
                <a:path w="13090769" h="11519876">
                  <a:moveTo>
                    <a:pt x="0" y="0"/>
                  </a:moveTo>
                  <a:lnTo>
                    <a:pt x="13090769" y="0"/>
                  </a:lnTo>
                  <a:lnTo>
                    <a:pt x="13090769" y="11519877"/>
                  </a:lnTo>
                  <a:lnTo>
                    <a:pt x="0" y="1151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90710" y="7817108"/>
              <a:ext cx="1596623" cy="763476"/>
            </a:xfrm>
            <a:custGeom>
              <a:avLst/>
              <a:gdLst/>
              <a:ahLst/>
              <a:cxnLst/>
              <a:rect l="l" t="t" r="r" b="b"/>
              <a:pathLst>
                <a:path w="1596623" h="763476">
                  <a:moveTo>
                    <a:pt x="0" y="0"/>
                  </a:moveTo>
                  <a:lnTo>
                    <a:pt x="1596623" y="0"/>
                  </a:lnTo>
                  <a:lnTo>
                    <a:pt x="1596623" y="763476"/>
                  </a:lnTo>
                  <a:lnTo>
                    <a:pt x="0" y="76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1203289">
              <a:off x="9580778" y="5164214"/>
              <a:ext cx="3006297" cy="1934962"/>
            </a:xfrm>
            <a:custGeom>
              <a:avLst/>
              <a:gdLst/>
              <a:ahLst/>
              <a:cxnLst/>
              <a:rect l="l" t="t" r="r" b="b"/>
              <a:pathLst>
                <a:path w="3006297" h="1934962">
                  <a:moveTo>
                    <a:pt x="0" y="0"/>
                  </a:moveTo>
                  <a:lnTo>
                    <a:pt x="3006296" y="0"/>
                  </a:lnTo>
                  <a:lnTo>
                    <a:pt x="3006296" y="1934962"/>
                  </a:lnTo>
                  <a:lnTo>
                    <a:pt x="0" y="1934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4236" y="1554657"/>
            <a:ext cx="4525663" cy="7177687"/>
            <a:chOff x="0" y="0"/>
            <a:chExt cx="6034217" cy="957024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6034217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6999">
                  <a:solidFill>
                    <a:srgbClr val="15130D"/>
                  </a:solidFill>
                  <a:latin typeface="Gliker Semi-Bold"/>
                </a:rPr>
                <a:t>Thinking Hats On!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54400"/>
              <a:ext cx="6034217" cy="274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Why are some areas in the playground warmer while others cooler?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827049"/>
              <a:ext cx="6034217" cy="274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On a sunny day, which is warmer to touch: the pavement or the soil?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9376146" y="819572"/>
            <a:ext cx="12525552" cy="8798643"/>
          </a:xfrm>
          <a:custGeom>
            <a:avLst/>
            <a:gdLst/>
            <a:ahLst/>
            <a:cxnLst/>
            <a:rect l="l" t="t" r="r" b="b"/>
            <a:pathLst>
              <a:path w="12525552" h="8798643">
                <a:moveTo>
                  <a:pt x="0" y="0"/>
                </a:moveTo>
                <a:lnTo>
                  <a:pt x="12525552" y="0"/>
                </a:lnTo>
                <a:lnTo>
                  <a:pt x="12525552" y="8798643"/>
                </a:lnTo>
                <a:lnTo>
                  <a:pt x="0" y="8798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142" t="-34170" r="-2793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44012" y="3792404"/>
            <a:ext cx="3352225" cy="1676113"/>
            <a:chOff x="0" y="0"/>
            <a:chExt cx="6350000" cy="317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6350000" y="3175000"/>
                  </a:moveTo>
                  <a:lnTo>
                    <a:pt x="0" y="3175000"/>
                  </a:lnTo>
                  <a:cubicBezTo>
                    <a:pt x="0" y="1421498"/>
                    <a:pt x="1421498" y="0"/>
                    <a:pt x="3175000" y="0"/>
                  </a:cubicBezTo>
                  <a:cubicBezTo>
                    <a:pt x="4928501" y="0"/>
                    <a:pt x="6350000" y="1421498"/>
                    <a:pt x="6350000" y="3175000"/>
                  </a:cubicBezTo>
                  <a:close/>
                </a:path>
              </a:pathLst>
            </a:custGeom>
            <a:blipFill>
              <a:blip r:embed="rId4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011155" y="3792404"/>
            <a:ext cx="3352225" cy="1676113"/>
            <a:chOff x="0" y="0"/>
            <a:chExt cx="6350000" cy="317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6350000" y="3175000"/>
                  </a:moveTo>
                  <a:lnTo>
                    <a:pt x="0" y="3175000"/>
                  </a:lnTo>
                  <a:cubicBezTo>
                    <a:pt x="0" y="1421498"/>
                    <a:pt x="1421498" y="0"/>
                    <a:pt x="3175000" y="0"/>
                  </a:cubicBezTo>
                  <a:cubicBezTo>
                    <a:pt x="4928501" y="0"/>
                    <a:pt x="6350000" y="1421498"/>
                    <a:pt x="6350000" y="3175000"/>
                  </a:cubicBezTo>
                  <a:close/>
                </a:path>
              </a:pathLst>
            </a:custGeom>
            <a:blipFill>
              <a:blip r:embed="rId5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049166" y="6799915"/>
            <a:ext cx="3352225" cy="1676113"/>
            <a:chOff x="0" y="0"/>
            <a:chExt cx="6350000" cy="317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6350000" y="3175000"/>
                  </a:moveTo>
                  <a:lnTo>
                    <a:pt x="0" y="3175000"/>
                  </a:lnTo>
                  <a:cubicBezTo>
                    <a:pt x="0" y="1421498"/>
                    <a:pt x="1421498" y="0"/>
                    <a:pt x="3175000" y="0"/>
                  </a:cubicBezTo>
                  <a:cubicBezTo>
                    <a:pt x="4928501" y="0"/>
                    <a:pt x="6350000" y="1421498"/>
                    <a:pt x="6350000" y="3175000"/>
                  </a:cubicBezTo>
                  <a:close/>
                </a:path>
              </a:pathLst>
            </a:custGeom>
            <a:blipFill>
              <a:blip r:embed="rId6"/>
              <a:stretch>
                <a:fillRect t="-16687" b="-166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015428" y="6799915"/>
            <a:ext cx="3352225" cy="1676113"/>
            <a:chOff x="0" y="0"/>
            <a:chExt cx="6350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6350000" y="3175000"/>
                  </a:moveTo>
                  <a:lnTo>
                    <a:pt x="0" y="3175000"/>
                  </a:lnTo>
                  <a:cubicBezTo>
                    <a:pt x="0" y="1421498"/>
                    <a:pt x="1421498" y="0"/>
                    <a:pt x="3175000" y="0"/>
                  </a:cubicBezTo>
                  <a:cubicBezTo>
                    <a:pt x="4928501" y="0"/>
                    <a:pt x="6350000" y="1421498"/>
                    <a:pt x="6350000" y="3175000"/>
                  </a:cubicBezTo>
                  <a:close/>
                </a:path>
              </a:pathLst>
            </a:custGeom>
            <a:blipFill>
              <a:blip r:embed="rId7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39093" y="5650714"/>
            <a:ext cx="335714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5130D"/>
                </a:solidFill>
                <a:latin typeface="Quicksand Bold"/>
              </a:rPr>
              <a:t>Sand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11155" y="5650714"/>
            <a:ext cx="3352225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5130D"/>
                </a:solidFill>
                <a:latin typeface="Quicksand Bold"/>
              </a:rPr>
              <a:t>Soil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4012" y="8658225"/>
            <a:ext cx="335738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5130D"/>
                </a:solidFill>
                <a:latin typeface="Quicksand Bold"/>
              </a:rPr>
              <a:t>Water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15428" y="8658225"/>
            <a:ext cx="3352225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5130D"/>
                </a:solidFill>
                <a:latin typeface="Quicksand Bold"/>
              </a:rPr>
              <a:t>Rocks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8175" y="974995"/>
            <a:ext cx="8950395" cy="210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15130D"/>
                </a:solidFill>
                <a:latin typeface="Gliker Semi-Bold"/>
              </a:rPr>
              <a:t>Sun's Effect on Earth's Materials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567006" y="2308900"/>
            <a:ext cx="4764104" cy="5669201"/>
            <a:chOff x="0" y="0"/>
            <a:chExt cx="6352139" cy="7558935"/>
          </a:xfrm>
        </p:grpSpPr>
        <p:sp>
          <p:nvSpPr>
            <p:cNvPr id="17" name="Freeform 17"/>
            <p:cNvSpPr/>
            <p:nvPr/>
          </p:nvSpPr>
          <p:spPr>
            <a:xfrm rot="-10800000">
              <a:off x="2623895" y="2983838"/>
              <a:ext cx="1104348" cy="552174"/>
            </a:xfrm>
            <a:custGeom>
              <a:avLst/>
              <a:gdLst/>
              <a:ahLst/>
              <a:cxnLst/>
              <a:rect l="l" t="t" r="r" b="b"/>
              <a:pathLst>
                <a:path w="1104348" h="552174">
                  <a:moveTo>
                    <a:pt x="0" y="0"/>
                  </a:moveTo>
                  <a:lnTo>
                    <a:pt x="1104348" y="0"/>
                  </a:lnTo>
                  <a:lnTo>
                    <a:pt x="1104348" y="552174"/>
                  </a:lnTo>
                  <a:lnTo>
                    <a:pt x="0" y="55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6352139" cy="2400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u="none">
                  <a:solidFill>
                    <a:srgbClr val="15130D"/>
                  </a:solidFill>
                  <a:latin typeface="Quicksand Bold"/>
                </a:rPr>
                <a:t>The Sun affects different materials in different ways.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129935"/>
              <a:ext cx="6352139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 u="none">
                  <a:solidFill>
                    <a:srgbClr val="15130D"/>
                  </a:solidFill>
                  <a:latin typeface="Quicksand Medium"/>
                </a:rPr>
                <a:t>These materials on Earth’s surface will warm up from sunlight in different amounts and at different rates.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522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Quicksand Medium</vt:lpstr>
      <vt:lpstr>Gliker Semi-Bold</vt:lpstr>
      <vt:lpstr>Quicksand Bold</vt:lpstr>
      <vt:lpstr>Gliker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Sunlight on Earth's Surface Education Presentation in Light Yellow Blue Flat Cartoon Style</dc:title>
  <cp:lastModifiedBy>ALDA LAUR PACLAUNA</cp:lastModifiedBy>
  <cp:revision>2</cp:revision>
  <dcterms:created xsi:type="dcterms:W3CDTF">2006-08-16T00:00:00Z</dcterms:created>
  <dcterms:modified xsi:type="dcterms:W3CDTF">2023-10-14T00:16:41Z</dcterms:modified>
  <dc:identifier>DAFwtQgp-yc</dc:identifier>
</cp:coreProperties>
</file>